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3"/>
  </p:notesMasterIdLst>
  <p:sldIdLst>
    <p:sldId id="256" r:id="rId2"/>
  </p:sldIdLst>
  <p:sldSz cx="32918400" cy="4206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5854"/>
    <p:restoredTop sz="94696"/>
  </p:normalViewPr>
  <p:slideViewPr>
    <p:cSldViewPr snapToGrid="0">
      <p:cViewPr>
        <p:scale>
          <a:sx n="28" d="100"/>
          <a:sy n="28" d="100"/>
        </p:scale>
        <p:origin x="2432" y="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61F6C1-B9B2-B146-850C-AD4C3643991D}" type="datetimeFigureOut">
              <a:rPr lang="en-US" smtClean="0"/>
              <a:t>7/18/25</a:t>
            </a:fld>
            <a:endParaRPr lang="en-US"/>
          </a:p>
        </p:txBody>
      </p:sp>
      <p:sp>
        <p:nvSpPr>
          <p:cNvPr id="4" name="Slide Image Placeholder 3"/>
          <p:cNvSpPr>
            <a:spLocks noGrp="1" noRot="1" noChangeAspect="1"/>
          </p:cNvSpPr>
          <p:nvPr>
            <p:ph type="sldImg" idx="2"/>
          </p:nvPr>
        </p:nvSpPr>
        <p:spPr>
          <a:xfrm>
            <a:off x="2220913" y="1143000"/>
            <a:ext cx="24161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E6ED34-7E66-5341-BA52-C6075B5C0F53}" type="slidenum">
              <a:rPr lang="en-US" smtClean="0"/>
              <a:t>‹#›</a:t>
            </a:fld>
            <a:endParaRPr lang="en-US"/>
          </a:p>
        </p:txBody>
      </p:sp>
    </p:spTree>
    <p:extLst>
      <p:ext uri="{BB962C8B-B14F-4D97-AF65-F5344CB8AC3E}">
        <p14:creationId xmlns:p14="http://schemas.microsoft.com/office/powerpoint/2010/main" val="3652963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0913" y="1143000"/>
            <a:ext cx="241617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E6ED34-7E66-5341-BA52-C6075B5C0F53}" type="slidenum">
              <a:rPr lang="en-US" smtClean="0"/>
              <a:t>1</a:t>
            </a:fld>
            <a:endParaRPr lang="en-US"/>
          </a:p>
        </p:txBody>
      </p:sp>
    </p:spTree>
    <p:extLst>
      <p:ext uri="{BB962C8B-B14F-4D97-AF65-F5344CB8AC3E}">
        <p14:creationId xmlns:p14="http://schemas.microsoft.com/office/powerpoint/2010/main" val="1178639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6883826"/>
            <a:ext cx="27980640" cy="14643947"/>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2092500"/>
            <a:ext cx="24688800" cy="10155340"/>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7372404-7458-CC40-B271-F10C81196710}" type="datetimeFigureOut">
              <a:rPr lang="en-US" smtClean="0"/>
              <a:t>7/18/25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D6B62-EB2B-2543-B037-8CF248550398}" type="slidenum">
              <a:rPr lang="en-US" smtClean="0"/>
              <a:t>‹#›</a:t>
            </a:fld>
            <a:endParaRPr lang="en-US"/>
          </a:p>
        </p:txBody>
      </p:sp>
    </p:spTree>
    <p:extLst>
      <p:ext uri="{BB962C8B-B14F-4D97-AF65-F5344CB8AC3E}">
        <p14:creationId xmlns:p14="http://schemas.microsoft.com/office/powerpoint/2010/main" val="2592464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372404-7458-CC40-B271-F10C81196710}" type="datetimeFigureOut">
              <a:rPr lang="en-US" smtClean="0"/>
              <a:t>7/18/25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D6B62-EB2B-2543-B037-8CF248550398}" type="slidenum">
              <a:rPr lang="en-US" smtClean="0"/>
              <a:t>‹#›</a:t>
            </a:fld>
            <a:endParaRPr lang="en-US"/>
          </a:p>
        </p:txBody>
      </p:sp>
    </p:spTree>
    <p:extLst>
      <p:ext uri="{BB962C8B-B14F-4D97-AF65-F5344CB8AC3E}">
        <p14:creationId xmlns:p14="http://schemas.microsoft.com/office/powerpoint/2010/main" val="1461917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486402"/>
            <a:ext cx="28392120" cy="1749678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8148716"/>
            <a:ext cx="28392120" cy="9201147"/>
          </a:xfrm>
        </p:spPr>
        <p:txBody>
          <a:bodyPr/>
          <a:lstStyle>
            <a:lvl1pPr marL="0" indent="0">
              <a:buNone/>
              <a:defRPr sz="8640">
                <a:solidFill>
                  <a:schemeClr val="tx1">
                    <a:tint val="82000"/>
                  </a:schemeClr>
                </a:solidFill>
              </a:defRPr>
            </a:lvl1pPr>
            <a:lvl2pPr marL="1645920" indent="0">
              <a:buNone/>
              <a:defRPr sz="7200">
                <a:solidFill>
                  <a:schemeClr val="tx1">
                    <a:tint val="82000"/>
                  </a:schemeClr>
                </a:solidFill>
              </a:defRPr>
            </a:lvl2pPr>
            <a:lvl3pPr marL="3291840" indent="0">
              <a:buNone/>
              <a:defRPr sz="6480">
                <a:solidFill>
                  <a:schemeClr val="tx1">
                    <a:tint val="82000"/>
                  </a:schemeClr>
                </a:solidFill>
              </a:defRPr>
            </a:lvl3pPr>
            <a:lvl4pPr marL="4937760" indent="0">
              <a:buNone/>
              <a:defRPr sz="5760">
                <a:solidFill>
                  <a:schemeClr val="tx1">
                    <a:tint val="82000"/>
                  </a:schemeClr>
                </a:solidFill>
              </a:defRPr>
            </a:lvl4pPr>
            <a:lvl5pPr marL="6583680" indent="0">
              <a:buNone/>
              <a:defRPr sz="5760">
                <a:solidFill>
                  <a:schemeClr val="tx1">
                    <a:tint val="82000"/>
                  </a:schemeClr>
                </a:solidFill>
              </a:defRPr>
            </a:lvl5pPr>
            <a:lvl6pPr marL="8229600" indent="0">
              <a:buNone/>
              <a:defRPr sz="5760">
                <a:solidFill>
                  <a:schemeClr val="tx1">
                    <a:tint val="82000"/>
                  </a:schemeClr>
                </a:solidFill>
              </a:defRPr>
            </a:lvl6pPr>
            <a:lvl7pPr marL="9875520" indent="0">
              <a:buNone/>
              <a:defRPr sz="5760">
                <a:solidFill>
                  <a:schemeClr val="tx1">
                    <a:tint val="82000"/>
                  </a:schemeClr>
                </a:solidFill>
              </a:defRPr>
            </a:lvl7pPr>
            <a:lvl8pPr marL="11521440" indent="0">
              <a:buNone/>
              <a:defRPr sz="5760">
                <a:solidFill>
                  <a:schemeClr val="tx1">
                    <a:tint val="82000"/>
                  </a:schemeClr>
                </a:solidFill>
              </a:defRPr>
            </a:lvl8pPr>
            <a:lvl9pPr marL="13167360" indent="0">
              <a:buNone/>
              <a:defRPr sz="576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372404-7458-CC40-B271-F10C81196710}" type="datetimeFigureOut">
              <a:rPr lang="en-US" smtClean="0"/>
              <a:t>7/18/25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D6B62-EB2B-2543-B037-8CF248550398}" type="slidenum">
              <a:rPr lang="en-US" smtClean="0"/>
              <a:t>‹#›</a:t>
            </a:fld>
            <a:endParaRPr lang="en-US"/>
          </a:p>
        </p:txBody>
      </p:sp>
    </p:spTree>
    <p:extLst>
      <p:ext uri="{BB962C8B-B14F-4D97-AF65-F5344CB8AC3E}">
        <p14:creationId xmlns:p14="http://schemas.microsoft.com/office/powerpoint/2010/main" val="17325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197167"/>
            <a:ext cx="13990320" cy="266882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197167"/>
            <a:ext cx="13990320" cy="266882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372404-7458-CC40-B271-F10C81196710}" type="datetimeFigureOut">
              <a:rPr lang="en-US" smtClean="0"/>
              <a:t>7/18/25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AD6B62-EB2B-2543-B037-8CF248550398}" type="slidenum">
              <a:rPr lang="en-US" smtClean="0"/>
              <a:t>‹#›</a:t>
            </a:fld>
            <a:endParaRPr lang="en-US"/>
          </a:p>
        </p:txBody>
      </p:sp>
    </p:spTree>
    <p:extLst>
      <p:ext uri="{BB962C8B-B14F-4D97-AF65-F5344CB8AC3E}">
        <p14:creationId xmlns:p14="http://schemas.microsoft.com/office/powerpoint/2010/main" val="3618973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239442"/>
            <a:ext cx="28392120" cy="8130120"/>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311133"/>
            <a:ext cx="13926024" cy="505332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5364460"/>
            <a:ext cx="13926024" cy="22598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311133"/>
            <a:ext cx="13994608" cy="505332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5364460"/>
            <a:ext cx="13994608" cy="22598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372404-7458-CC40-B271-F10C81196710}" type="datetimeFigureOut">
              <a:rPr lang="en-US" smtClean="0"/>
              <a:t>7/18/25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AD6B62-EB2B-2543-B037-8CF248550398}" type="slidenum">
              <a:rPr lang="en-US" smtClean="0"/>
              <a:t>‹#›</a:t>
            </a:fld>
            <a:endParaRPr lang="en-US"/>
          </a:p>
        </p:txBody>
      </p:sp>
    </p:spTree>
    <p:extLst>
      <p:ext uri="{BB962C8B-B14F-4D97-AF65-F5344CB8AC3E}">
        <p14:creationId xmlns:p14="http://schemas.microsoft.com/office/powerpoint/2010/main" val="1884526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372404-7458-CC40-B271-F10C81196710}" type="datetimeFigureOut">
              <a:rPr lang="en-US" smtClean="0"/>
              <a:t>7/18/25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AD6B62-EB2B-2543-B037-8CF248550398}" type="slidenum">
              <a:rPr lang="en-US" smtClean="0"/>
              <a:t>‹#›</a:t>
            </a:fld>
            <a:endParaRPr lang="en-US"/>
          </a:p>
        </p:txBody>
      </p:sp>
    </p:spTree>
    <p:extLst>
      <p:ext uri="{BB962C8B-B14F-4D97-AF65-F5344CB8AC3E}">
        <p14:creationId xmlns:p14="http://schemas.microsoft.com/office/powerpoint/2010/main" val="4246240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372404-7458-CC40-B271-F10C81196710}" type="datetimeFigureOut">
              <a:rPr lang="en-US" smtClean="0"/>
              <a:t>7/18/25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AD6B62-EB2B-2543-B037-8CF248550398}" type="slidenum">
              <a:rPr lang="en-US" smtClean="0"/>
              <a:t>‹#›</a:t>
            </a:fld>
            <a:endParaRPr lang="en-US"/>
          </a:p>
        </p:txBody>
      </p:sp>
    </p:spTree>
    <p:extLst>
      <p:ext uri="{BB962C8B-B14F-4D97-AF65-F5344CB8AC3E}">
        <p14:creationId xmlns:p14="http://schemas.microsoft.com/office/powerpoint/2010/main" val="1202483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804160"/>
            <a:ext cx="10617041" cy="981456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056216"/>
            <a:ext cx="16664940" cy="29891567"/>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2618720"/>
            <a:ext cx="10617041" cy="23377740"/>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87372404-7458-CC40-B271-F10C81196710}" type="datetimeFigureOut">
              <a:rPr lang="en-US" smtClean="0"/>
              <a:t>7/18/25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AD6B62-EB2B-2543-B037-8CF248550398}" type="slidenum">
              <a:rPr lang="en-US" smtClean="0"/>
              <a:t>‹#›</a:t>
            </a:fld>
            <a:endParaRPr lang="en-US"/>
          </a:p>
        </p:txBody>
      </p:sp>
    </p:spTree>
    <p:extLst>
      <p:ext uri="{BB962C8B-B14F-4D97-AF65-F5344CB8AC3E}">
        <p14:creationId xmlns:p14="http://schemas.microsoft.com/office/powerpoint/2010/main" val="3862720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804160"/>
            <a:ext cx="10617041" cy="981456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056216"/>
            <a:ext cx="16664940" cy="29891567"/>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2618720"/>
            <a:ext cx="10617041" cy="23377740"/>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87372404-7458-CC40-B271-F10C81196710}" type="datetimeFigureOut">
              <a:rPr lang="en-US" smtClean="0"/>
              <a:t>7/18/25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AD6B62-EB2B-2543-B037-8CF248550398}" type="slidenum">
              <a:rPr lang="en-US" smtClean="0"/>
              <a:t>‹#›</a:t>
            </a:fld>
            <a:endParaRPr lang="en-US"/>
          </a:p>
        </p:txBody>
      </p:sp>
    </p:spTree>
    <p:extLst>
      <p:ext uri="{BB962C8B-B14F-4D97-AF65-F5344CB8AC3E}">
        <p14:creationId xmlns:p14="http://schemas.microsoft.com/office/powerpoint/2010/main" val="1847841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372404-7458-CC40-B271-F10C81196710}" type="datetimeFigureOut">
              <a:rPr lang="en-US" smtClean="0"/>
              <a:t>7/18/25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D6B62-EB2B-2543-B037-8CF248550398}" type="slidenum">
              <a:rPr lang="en-US" smtClean="0"/>
              <a:t>‹#›</a:t>
            </a:fld>
            <a:endParaRPr lang="en-US"/>
          </a:p>
        </p:txBody>
      </p:sp>
    </p:spTree>
    <p:extLst>
      <p:ext uri="{BB962C8B-B14F-4D97-AF65-F5344CB8AC3E}">
        <p14:creationId xmlns:p14="http://schemas.microsoft.com/office/powerpoint/2010/main" val="3966711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239433"/>
            <a:ext cx="7098030" cy="3564594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239433"/>
            <a:ext cx="20882610" cy="356459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372404-7458-CC40-B271-F10C81196710}" type="datetimeFigureOut">
              <a:rPr lang="en-US" smtClean="0"/>
              <a:t>7/18/25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AD6B62-EB2B-2543-B037-8CF248550398}" type="slidenum">
              <a:rPr lang="en-US" smtClean="0"/>
              <a:t>‹#›</a:t>
            </a:fld>
            <a:endParaRPr lang="en-US"/>
          </a:p>
        </p:txBody>
      </p:sp>
    </p:spTree>
    <p:extLst>
      <p:ext uri="{BB962C8B-B14F-4D97-AF65-F5344CB8AC3E}">
        <p14:creationId xmlns:p14="http://schemas.microsoft.com/office/powerpoint/2010/main" val="645046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239442"/>
            <a:ext cx="28392120" cy="813012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197167"/>
            <a:ext cx="28392120" cy="266882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38985623"/>
            <a:ext cx="7406640" cy="2239433"/>
          </a:xfrm>
          <a:prstGeom prst="rect">
            <a:avLst/>
          </a:prstGeom>
        </p:spPr>
        <p:txBody>
          <a:bodyPr vert="horz" lIns="91440" tIns="45720" rIns="91440" bIns="45720" rtlCol="0" anchor="ctr"/>
          <a:lstStyle>
            <a:lvl1pPr algn="l">
              <a:defRPr sz="4320">
                <a:solidFill>
                  <a:schemeClr val="tx1">
                    <a:tint val="82000"/>
                  </a:schemeClr>
                </a:solidFill>
              </a:defRPr>
            </a:lvl1pPr>
          </a:lstStyle>
          <a:p>
            <a:fld id="{87372404-7458-CC40-B271-F10C81196710}" type="datetimeFigureOut">
              <a:rPr lang="en-US" smtClean="0"/>
              <a:t>7/18/25</a:t>
            </a:fld>
            <a:endParaRPr lang="en-US"/>
          </a:p>
        </p:txBody>
      </p:sp>
      <p:sp>
        <p:nvSpPr>
          <p:cNvPr id="5" name="Footer Placeholder 4"/>
          <p:cNvSpPr>
            <a:spLocks noGrp="1"/>
          </p:cNvSpPr>
          <p:nvPr>
            <p:ph type="ftr" sz="quarter" idx="3"/>
          </p:nvPr>
        </p:nvSpPr>
        <p:spPr>
          <a:xfrm>
            <a:off x="10904220" y="38985623"/>
            <a:ext cx="11109960" cy="2239433"/>
          </a:xfrm>
          <a:prstGeom prst="rect">
            <a:avLst/>
          </a:prstGeom>
        </p:spPr>
        <p:txBody>
          <a:bodyPr vert="horz" lIns="91440" tIns="45720" rIns="91440" bIns="45720" rtlCol="0" anchor="ctr"/>
          <a:lstStyle>
            <a:lvl1pPr algn="ctr">
              <a:defRPr sz="432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23248620" y="38985623"/>
            <a:ext cx="7406640" cy="2239433"/>
          </a:xfrm>
          <a:prstGeom prst="rect">
            <a:avLst/>
          </a:prstGeom>
        </p:spPr>
        <p:txBody>
          <a:bodyPr vert="horz" lIns="91440" tIns="45720" rIns="91440" bIns="45720" rtlCol="0" anchor="ctr"/>
          <a:lstStyle>
            <a:lvl1pPr algn="r">
              <a:defRPr sz="4320">
                <a:solidFill>
                  <a:schemeClr val="tx1">
                    <a:tint val="82000"/>
                  </a:schemeClr>
                </a:solidFill>
              </a:defRPr>
            </a:lvl1pPr>
          </a:lstStyle>
          <a:p>
            <a:fld id="{41AD6B62-EB2B-2543-B037-8CF248550398}" type="slidenum">
              <a:rPr lang="en-US" smtClean="0"/>
              <a:t>‹#›</a:t>
            </a:fld>
            <a:endParaRPr lang="en-US"/>
          </a:p>
        </p:txBody>
      </p:sp>
    </p:spTree>
    <p:extLst>
      <p:ext uri="{BB962C8B-B14F-4D97-AF65-F5344CB8AC3E}">
        <p14:creationId xmlns:p14="http://schemas.microsoft.com/office/powerpoint/2010/main" val="72935073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nationalplantboard.org/members.html" TargetMode="External"/><Relationship Id="rId3" Type="http://schemas.openxmlformats.org/officeDocument/2006/relationships/hyperlink" Target="https://www.bugwood.org/wps.cfm" TargetMode="External"/><Relationship Id="rId7" Type="http://schemas.openxmlformats.org/officeDocument/2006/relationships/hyperlink" Target="https://www.aphis.usda.gov/aphis/ourfocus/planthealth/ppq-program-overview/CT_SPHD" TargetMode="External"/><Relationship Id="rId12"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aphis.usda.gov/aphis/ourfocus/planthealth/import-information/permits/plant-pests/330-web-lists/plant-pest-list" TargetMode="External"/><Relationship Id="rId11" Type="http://schemas.openxmlformats.org/officeDocument/2006/relationships/image" Target="../media/image2.jpeg"/><Relationship Id="rId5" Type="http://schemas.openxmlformats.org/officeDocument/2006/relationships/hyperlink" Target="https://gcc02.safelinks.protection.outlook.com/?url=https%3A%2F%2Fwww.bugwood.org%2Fwps.cfm&amp;data=01%7C01%7CLindsay.Triplett%40ct.gov%7C5e6fdca9ba6b4d322fdb08d8705265b1%7C118b7cfaa3dd48b9b02631ff69bb738b%7C0&amp;sdata=xf2TKrmsw6OFZuZ7Vno7yKVFRPhpxUNL8WngD14LgOY%3D&amp;reserved=0" TargetMode="External"/><Relationship Id="rId10" Type="http://schemas.openxmlformats.org/officeDocument/2006/relationships/image" Target="file:////Users/jacquelinefletcher/Library/Group%20Containers/UBF8T346G9.ms/WebArchiveCopyPasteTempFiles/com.microsoft.Word/wA1AkGLApCxKAAAAABJRU5ErkJggg==" TargetMode="External"/><Relationship Id="rId4" Type="http://schemas.openxmlformats.org/officeDocument/2006/relationships/hyperlink" Target="https://gcc02.safelinks.protection.outlook.com/?url=https%3A%2F%2Fwww.prevalentbacteria.org%2F&amp;data=01%7C01%7CLindsay.Triplett%40ct.gov%7C5e6fdca9ba6b4d322fdb08d8705265b1%7C118b7cfaa3dd48b9b02631ff69bb738b%7C0&amp;sdata=BvPjull9GPKXCdCCuGeQ7qokF4l%2BT0zJw9%2FuNNexDFM%3D&amp;reserved=0" TargetMode="External"/><Relationship Id="rId9"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6DBA2-0D2D-9A96-2E3C-14D33A22ED9A}"/>
              </a:ext>
            </a:extLst>
          </p:cNvPr>
          <p:cNvSpPr>
            <a:spLocks noGrp="1"/>
          </p:cNvSpPr>
          <p:nvPr>
            <p:ph type="ctrTitle"/>
          </p:nvPr>
        </p:nvSpPr>
        <p:spPr>
          <a:xfrm>
            <a:off x="3799277" y="2284471"/>
            <a:ext cx="25461212" cy="3768918"/>
          </a:xfrm>
        </p:spPr>
        <p:txBody>
          <a:bodyPr>
            <a:noAutofit/>
          </a:bodyPr>
          <a:lstStyle/>
          <a:p>
            <a:r>
              <a:rPr lang="en-US" sz="6000" b="1" dirty="0">
                <a:solidFill>
                  <a:srgbClr val="009200"/>
                </a:solidFill>
                <a:effectLst>
                  <a:outerShdw blurRad="50800" dist="38100" dir="2700000" algn="tl" rotWithShape="0">
                    <a:prstClr val="black">
                      <a:alpha val="40000"/>
                    </a:prstClr>
                  </a:outerShdw>
                </a:effectLst>
                <a:latin typeface="Century Gothic" panose="020B0502020202020204" pitchFamily="34" charset="0"/>
              </a:rPr>
              <a:t>Widely Prevalent Bacteria of the United States:  </a:t>
            </a:r>
            <a:br>
              <a:rPr lang="en-US" sz="6000" b="1" dirty="0">
                <a:solidFill>
                  <a:srgbClr val="009200"/>
                </a:solidFill>
                <a:effectLst>
                  <a:outerShdw blurRad="50800" dist="38100" dir="2700000" algn="tl" rotWithShape="0">
                    <a:prstClr val="black">
                      <a:alpha val="40000"/>
                    </a:prstClr>
                  </a:outerShdw>
                </a:effectLst>
                <a:latin typeface="Century Gothic" panose="020B0502020202020204" pitchFamily="34" charset="0"/>
              </a:rPr>
            </a:br>
            <a:r>
              <a:rPr lang="en-US" sz="6000" b="1" dirty="0">
                <a:solidFill>
                  <a:srgbClr val="009200"/>
                </a:solidFill>
                <a:effectLst>
                  <a:outerShdw blurRad="50800" dist="38100" dir="2700000" algn="tl" rotWithShape="0">
                    <a:prstClr val="black">
                      <a:alpha val="40000"/>
                    </a:prstClr>
                  </a:outerShdw>
                </a:effectLst>
                <a:latin typeface="Century Gothic" panose="020B0502020202020204" pitchFamily="34" charset="0"/>
              </a:rPr>
              <a:t>APS–USDA Collaboration Expediting Permitting Efforts of APHIS PPQ and State Plant Regulatory Officials </a:t>
            </a:r>
            <a:br>
              <a:rPr lang="en-US" sz="6000" b="1" dirty="0">
                <a:solidFill>
                  <a:srgbClr val="009200"/>
                </a:solidFill>
              </a:rPr>
            </a:br>
            <a:r>
              <a:rPr lang="en-US" sz="3600" b="1" dirty="0">
                <a:solidFill>
                  <a:schemeClr val="bg1"/>
                </a:solidFill>
              </a:rPr>
              <a:t>v</a:t>
            </a:r>
            <a:br>
              <a:rPr lang="en-US" sz="6000" dirty="0"/>
            </a:br>
            <a:r>
              <a:rPr lang="en-US" sz="5400" b="1" dirty="0"/>
              <a:t>Jacqueline Fletcher, Jong Hyun Ham, Joseph LaForest, Ekaterina Nikolaeva, Brenda Schroeder, Lindsay Triplett, and Anne </a:t>
            </a:r>
            <a:r>
              <a:rPr lang="en-US" sz="5400" b="1" dirty="0" err="1"/>
              <a:t>Vidaver</a:t>
            </a:r>
            <a:endParaRPr lang="en-US" sz="6000" dirty="0"/>
          </a:p>
        </p:txBody>
      </p:sp>
      <p:sp>
        <p:nvSpPr>
          <p:cNvPr id="4" name="TextBox 3">
            <a:extLst>
              <a:ext uri="{FF2B5EF4-FFF2-40B4-BE49-F238E27FC236}">
                <a16:creationId xmlns:a16="http://schemas.microsoft.com/office/drawing/2014/main" id="{1A126E93-83EC-C025-A92F-F43B2D7298B3}"/>
              </a:ext>
            </a:extLst>
          </p:cNvPr>
          <p:cNvSpPr txBox="1"/>
          <p:nvPr/>
        </p:nvSpPr>
        <p:spPr>
          <a:xfrm>
            <a:off x="1704698" y="6512546"/>
            <a:ext cx="29459583" cy="5262979"/>
          </a:xfrm>
          <a:prstGeom prst="rect">
            <a:avLst/>
          </a:prstGeom>
          <a:noFill/>
          <a:ln w="57150">
            <a:solidFill>
              <a:srgbClr val="00B050"/>
            </a:solidFill>
          </a:ln>
        </p:spPr>
        <p:txBody>
          <a:bodyPr wrap="square" rtlCol="0">
            <a:spAutoFit/>
          </a:bodyPr>
          <a:lstStyle/>
          <a:p>
            <a:pPr algn="ctr"/>
            <a:r>
              <a:rPr lang="en-US" sz="2800" b="1" dirty="0">
                <a:solidFill>
                  <a:srgbClr val="009200"/>
                </a:solidFill>
                <a:effectLst>
                  <a:outerShdw blurRad="50800" dist="38100" dir="2700000" algn="tl" rotWithShape="0">
                    <a:prstClr val="black">
                      <a:alpha val="40000"/>
                    </a:prstClr>
                  </a:outerShdw>
                </a:effectLst>
              </a:rPr>
              <a:t>ABSTRACT</a:t>
            </a:r>
          </a:p>
          <a:p>
            <a:pPr algn="ctr"/>
            <a:endParaRPr lang="en-US" sz="2800" b="1" dirty="0"/>
          </a:p>
          <a:p>
            <a:pPr algn="just"/>
            <a:r>
              <a:rPr lang="en-US" sz="2800" b="1" dirty="0"/>
              <a:t>An agreement between the USDA Animal Plant Health Inspection Service (APHIS) and the American </a:t>
            </a:r>
            <a:r>
              <a:rPr lang="en-US" sz="2800" b="1" dirty="0" err="1"/>
              <a:t>Phytopathological</a:t>
            </a:r>
            <a:r>
              <a:rPr lang="en-US" sz="2800" b="1" dirty="0"/>
              <a:t> Society (APS) established the Widely Prevalent Pathogens Program to develop and maintain a database of plant pathogens deemed common in each state to help expedite the permitting process for research isolates. Three APS “Widely Prevalent (WP)” Committees focus on bacteria, fungi, and viruses, while the Society of Nematology focuses on nematodes.  Committee members serve as regional coordinators, working with state plant health officials to identify commonly occurring pathogens for which streamlined permitting can reduce processing time, effort and cost. The database is used by APHIS PPQ and State Plant Regulatory Officials processing researchers’ permit requests. Each of the Widely Prevalent Bacteria (WPB) Committee’s 11 regional coordinators manages a WPB List for states/territories in a particular US region.  Lists are updated periodically by coordinators working with in-state plant pathology personnel designated by the state department of agriculture.  Updates reflect taxonomic/nomenclature changes or modified pathogen geographic ranges or prevalence.  All WP Lists are available on the ‘</a:t>
            </a:r>
            <a:r>
              <a:rPr lang="en-US" sz="2800" b="1" dirty="0" err="1"/>
              <a:t>Bugwood</a:t>
            </a:r>
            <a:r>
              <a:rPr lang="en-US" sz="2800" b="1" dirty="0"/>
              <a:t>’ website maintained by the Center for Invasive Species and Ecosystem Health at the University of Georgia.  The WPB Committee also maintains close communication with the APS Bacteriology Committee for awareness of current pathogen permitting or related bacterial taxonomic issues and to assist with travel support for non-APS-member speakers in bacteriology-related Annual Meeting sessions</a:t>
            </a:r>
            <a:r>
              <a:rPr lang="en-US" sz="2800" dirty="0"/>
              <a:t>.</a:t>
            </a:r>
          </a:p>
        </p:txBody>
      </p:sp>
      <p:sp>
        <p:nvSpPr>
          <p:cNvPr id="6" name="TextBox 5">
            <a:extLst>
              <a:ext uri="{FF2B5EF4-FFF2-40B4-BE49-F238E27FC236}">
                <a16:creationId xmlns:a16="http://schemas.microsoft.com/office/drawing/2014/main" id="{A91213E8-437C-DF5D-0787-8BCDC8B2D89E}"/>
              </a:ext>
            </a:extLst>
          </p:cNvPr>
          <p:cNvSpPr txBox="1"/>
          <p:nvPr/>
        </p:nvSpPr>
        <p:spPr>
          <a:xfrm>
            <a:off x="1704697" y="12558945"/>
            <a:ext cx="14274989" cy="4616648"/>
          </a:xfrm>
          <a:prstGeom prst="rect">
            <a:avLst/>
          </a:prstGeom>
          <a:noFill/>
          <a:ln w="57150">
            <a:solidFill>
              <a:srgbClr val="00B050"/>
            </a:solidFill>
          </a:ln>
        </p:spPr>
        <p:txBody>
          <a:bodyPr wrap="square" rtlCol="0">
            <a:spAutoFit/>
          </a:bodyPr>
          <a:lstStyle/>
          <a:p>
            <a:pPr algn="ctr"/>
            <a:r>
              <a:rPr lang="en-US" sz="2800" b="1" dirty="0">
                <a:solidFill>
                  <a:srgbClr val="009200"/>
                </a:solidFill>
                <a:effectLst>
                  <a:outerShdw blurRad="50800" dist="38100" dir="2700000" algn="tl" rotWithShape="0">
                    <a:prstClr val="black">
                      <a:alpha val="40000"/>
                    </a:prstClr>
                  </a:outerShdw>
                </a:effectLst>
                <a:latin typeface="Century Gothic" panose="020B0502020202020204" pitchFamily="34" charset="0"/>
              </a:rPr>
              <a:t>What Are the Widely Prevalent Pest Lists?</a:t>
            </a:r>
          </a:p>
          <a:p>
            <a:pPr algn="ctr"/>
            <a:endParaRPr lang="en-US" sz="1400" b="1" dirty="0"/>
          </a:p>
          <a:p>
            <a:pPr algn="just"/>
            <a:r>
              <a:rPr lang="en-US" sz="2800" b="1" dirty="0"/>
              <a:t>A collaboration between USDA APHIS PPQ, the American </a:t>
            </a:r>
            <a:r>
              <a:rPr lang="en-US" sz="2800" b="1" dirty="0" err="1"/>
              <a:t>Phytopathological</a:t>
            </a:r>
            <a:r>
              <a:rPr lang="en-US" sz="2800" b="1" dirty="0"/>
              <a:t> Society (APS) and the Society of Nematologists (SON), begun in the 1990s, was designed to understand the distribution of plant pathogens commonly found in each state.  </a:t>
            </a:r>
          </a:p>
          <a:p>
            <a:pPr marL="286244" indent="-286244" algn="just">
              <a:buFont typeface="Arial" panose="020B0604020202020204" pitchFamily="34" charset="0"/>
              <a:buChar char="•"/>
            </a:pPr>
            <a:r>
              <a:rPr lang="en-US" sz="2800" b="1" dirty="0"/>
              <a:t>APHIS uses the lists to inform and expedite domestic permitting decisions, especially at the state level. </a:t>
            </a:r>
          </a:p>
          <a:p>
            <a:pPr marL="286244" indent="-286244" algn="just">
              <a:buFont typeface="Arial" panose="020B0604020202020204" pitchFamily="34" charset="0"/>
              <a:buChar char="•"/>
            </a:pPr>
            <a:r>
              <a:rPr lang="en-US" sz="2800" b="1" dirty="0"/>
              <a:t>The lists are also available for use by plant pathologists, educators and others interested in plant pathology (see links on this poster).  </a:t>
            </a:r>
          </a:p>
          <a:p>
            <a:pPr marL="286244" indent="-286244" algn="just">
              <a:buFont typeface="Arial" panose="020B0604020202020204" pitchFamily="34" charset="0"/>
              <a:buChar char="•"/>
            </a:pPr>
            <a:r>
              <a:rPr lang="en-US" sz="2800" b="1" dirty="0"/>
              <a:t>APHIS provides limited financial support to APS and SON to maintain and update these lists. </a:t>
            </a:r>
          </a:p>
        </p:txBody>
      </p:sp>
      <p:sp>
        <p:nvSpPr>
          <p:cNvPr id="8" name="TextBox 7">
            <a:extLst>
              <a:ext uri="{FF2B5EF4-FFF2-40B4-BE49-F238E27FC236}">
                <a16:creationId xmlns:a16="http://schemas.microsoft.com/office/drawing/2014/main" id="{15B1056A-56FE-1384-21A9-C4E24CCE6707}"/>
              </a:ext>
            </a:extLst>
          </p:cNvPr>
          <p:cNvSpPr txBox="1"/>
          <p:nvPr/>
        </p:nvSpPr>
        <p:spPr>
          <a:xfrm>
            <a:off x="1660111" y="37452876"/>
            <a:ext cx="14274987" cy="2462213"/>
          </a:xfrm>
          <a:prstGeom prst="rect">
            <a:avLst/>
          </a:prstGeom>
          <a:noFill/>
          <a:ln w="57150">
            <a:solidFill>
              <a:srgbClr val="00B050"/>
            </a:solidFill>
          </a:ln>
        </p:spPr>
        <p:txBody>
          <a:bodyPr wrap="square" rtlCol="0">
            <a:spAutoFit/>
          </a:bodyPr>
          <a:lstStyle/>
          <a:p>
            <a:pPr algn="ctr"/>
            <a:r>
              <a:rPr lang="en-US" sz="2800" b="1" dirty="0">
                <a:solidFill>
                  <a:srgbClr val="009200"/>
                </a:solidFill>
                <a:effectLst>
                  <a:outerShdw blurRad="50800" dist="38100" dir="2700000" algn="tl" rotWithShape="0">
                    <a:prstClr val="black">
                      <a:alpha val="40000"/>
                    </a:prstClr>
                  </a:outerShdw>
                </a:effectLst>
              </a:rPr>
              <a:t>References</a:t>
            </a:r>
            <a:endParaRPr lang="en-US" sz="2800" dirty="0">
              <a:solidFill>
                <a:srgbClr val="009200"/>
              </a:solidFill>
              <a:effectLst>
                <a:outerShdw blurRad="50800" dist="38100" dir="2700000" algn="tl" rotWithShape="0">
                  <a:prstClr val="black">
                    <a:alpha val="40000"/>
                  </a:prstClr>
                </a:outerShdw>
              </a:effectLst>
            </a:endParaRPr>
          </a:p>
          <a:p>
            <a:r>
              <a:rPr lang="en-US" sz="1400" b="1" dirty="0">
                <a:effectLst>
                  <a:outerShdw blurRad="50800" dist="38100" dir="2700000" algn="tl" rotWithShape="0">
                    <a:prstClr val="black">
                      <a:alpha val="40000"/>
                    </a:prstClr>
                  </a:outerShdw>
                </a:effectLst>
              </a:rPr>
              <a:t> </a:t>
            </a:r>
            <a:endParaRPr lang="en-US" sz="1400" dirty="0">
              <a:effectLst>
                <a:outerShdw blurRad="50800" dist="38100" dir="2700000" algn="tl" rotWithShape="0">
                  <a:prstClr val="black">
                    <a:alpha val="40000"/>
                  </a:prstClr>
                </a:outerShdw>
              </a:effectLst>
            </a:endParaRPr>
          </a:p>
          <a:p>
            <a:pPr indent="-286244"/>
            <a:r>
              <a:rPr lang="en-US" sz="2800" b="1" dirty="0"/>
              <a:t>Center for Invasive Species and Ecosystem Health. N.D. Widely Prevalent Species. University of Georgia. </a:t>
            </a:r>
            <a:r>
              <a:rPr lang="en-US" sz="2800" b="1" dirty="0">
                <a:hlinkClick r:id="rId3"/>
              </a:rPr>
              <a:t>https://www.bugwood.org/wps.cfm</a:t>
            </a:r>
            <a:r>
              <a:rPr lang="en-US" sz="2800" b="1" dirty="0"/>
              <a:t>.  </a:t>
            </a:r>
          </a:p>
          <a:p>
            <a:pPr indent="-286244"/>
            <a:r>
              <a:rPr lang="en-US" sz="2800" b="1" dirty="0"/>
              <a:t>Rhoads, Matthew. 2024. Widely prevalent organism lists: Non-quarantine pest bacteria, fungi, viruses and nematodes. Unpublished presentation. </a:t>
            </a:r>
          </a:p>
        </p:txBody>
      </p:sp>
      <p:graphicFrame>
        <p:nvGraphicFramePr>
          <p:cNvPr id="11" name="Table 10">
            <a:extLst>
              <a:ext uri="{FF2B5EF4-FFF2-40B4-BE49-F238E27FC236}">
                <a16:creationId xmlns:a16="http://schemas.microsoft.com/office/drawing/2014/main" id="{6BE67E17-A94B-52ED-BC9C-E7F6BF8FE5BF}"/>
              </a:ext>
            </a:extLst>
          </p:cNvPr>
          <p:cNvGraphicFramePr>
            <a:graphicFrameLocks noGrp="1"/>
          </p:cNvGraphicFramePr>
          <p:nvPr>
            <p:extLst>
              <p:ext uri="{D42A27DB-BD31-4B8C-83A1-F6EECF244321}">
                <p14:modId xmlns:p14="http://schemas.microsoft.com/office/powerpoint/2010/main" val="2448195825"/>
              </p:ext>
            </p:extLst>
          </p:nvPr>
        </p:nvGraphicFramePr>
        <p:xfrm>
          <a:off x="17030856" y="32989045"/>
          <a:ext cx="14230397" cy="7067719"/>
        </p:xfrm>
        <a:graphic>
          <a:graphicData uri="http://schemas.openxmlformats.org/drawingml/2006/table">
            <a:tbl>
              <a:tblPr firstRow="1" bandRow="1">
                <a:tableStyleId>{93296810-A885-4BE3-A3E7-6D5BEEA58F35}</a:tableStyleId>
              </a:tblPr>
              <a:tblGrid>
                <a:gridCol w="4326704">
                  <a:extLst>
                    <a:ext uri="{9D8B030D-6E8A-4147-A177-3AD203B41FA5}">
                      <a16:colId xmlns:a16="http://schemas.microsoft.com/office/drawing/2014/main" val="3554494946"/>
                    </a:ext>
                  </a:extLst>
                </a:gridCol>
                <a:gridCol w="5160227">
                  <a:extLst>
                    <a:ext uri="{9D8B030D-6E8A-4147-A177-3AD203B41FA5}">
                      <a16:colId xmlns:a16="http://schemas.microsoft.com/office/drawing/2014/main" val="3533343196"/>
                    </a:ext>
                  </a:extLst>
                </a:gridCol>
                <a:gridCol w="4743466">
                  <a:extLst>
                    <a:ext uri="{9D8B030D-6E8A-4147-A177-3AD203B41FA5}">
                      <a16:colId xmlns:a16="http://schemas.microsoft.com/office/drawing/2014/main" val="4081414654"/>
                    </a:ext>
                  </a:extLst>
                </a:gridCol>
              </a:tblGrid>
              <a:tr h="0">
                <a:tc gridSpan="3">
                  <a:txBody>
                    <a:bodyPr/>
                    <a:lstStyle/>
                    <a:p>
                      <a:pPr algn="ctr"/>
                      <a:r>
                        <a:rPr lang="en-US" sz="2500" dirty="0"/>
                        <a:t>Current WPB Representatives &amp; Regions/States</a:t>
                      </a:r>
                    </a:p>
                  </a:txBody>
                  <a:tcPr marL="57249" marR="57249" marT="28625" marB="28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092828937"/>
                  </a:ext>
                </a:extLst>
              </a:tr>
              <a:tr h="443462">
                <a:tc>
                  <a:txBody>
                    <a:bodyPr/>
                    <a:lstStyle/>
                    <a:p>
                      <a:r>
                        <a:rPr lang="en-US" sz="2000" b="1" dirty="0"/>
                        <a:t>REPRESENTATIVE</a:t>
                      </a:r>
                    </a:p>
                  </a:txBody>
                  <a:tcPr marL="57249" marR="57249" marT="28625" marB="28625">
                    <a:lnL w="12700" cap="flat" cmpd="sng" algn="ctr">
                      <a:solidFill>
                        <a:schemeClr val="tx1"/>
                      </a:solidFill>
                      <a:prstDash val="solid"/>
                      <a:round/>
                      <a:headEnd type="none" w="med" len="med"/>
                      <a:tailEnd type="none" w="med" len="med"/>
                    </a:lnL>
                  </a:tcPr>
                </a:tc>
                <a:tc>
                  <a:txBody>
                    <a:bodyPr/>
                    <a:lstStyle/>
                    <a:p>
                      <a:r>
                        <a:rPr lang="en-US" sz="2000" b="1" dirty="0"/>
                        <a:t>AFFILIATION</a:t>
                      </a:r>
                    </a:p>
                  </a:txBody>
                  <a:tcPr marL="57249" marR="57249" marT="28625" marB="28625"/>
                </a:tc>
                <a:tc>
                  <a:txBody>
                    <a:bodyPr/>
                    <a:lstStyle/>
                    <a:p>
                      <a:r>
                        <a:rPr lang="en-US" sz="2000" b="1" dirty="0"/>
                        <a:t>WPB STATES</a:t>
                      </a:r>
                    </a:p>
                  </a:txBody>
                  <a:tcPr marL="57249" marR="57249" marT="28625" marB="28625">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60074284"/>
                  </a:ext>
                </a:extLst>
              </a:tr>
              <a:tr h="443462">
                <a:tc>
                  <a:txBody>
                    <a:bodyPr/>
                    <a:lstStyle/>
                    <a:p>
                      <a:r>
                        <a:rPr lang="en-US" sz="2000" b="1" dirty="0"/>
                        <a:t>Arif, Mohammad</a:t>
                      </a:r>
                    </a:p>
                  </a:txBody>
                  <a:tcPr marL="57249" marR="57249" marT="28625" marB="28625">
                    <a:lnL w="12700" cap="flat" cmpd="sng" algn="ctr">
                      <a:solidFill>
                        <a:schemeClr val="tx1"/>
                      </a:solidFill>
                      <a:prstDash val="solid"/>
                      <a:round/>
                      <a:headEnd type="none" w="med" len="med"/>
                      <a:tailEnd type="none" w="med" len="med"/>
                    </a:lnL>
                  </a:tcPr>
                </a:tc>
                <a:tc>
                  <a:txBody>
                    <a:bodyPr/>
                    <a:lstStyle/>
                    <a:p>
                      <a:r>
                        <a:rPr lang="en-US" sz="2000" b="1" dirty="0"/>
                        <a:t>University of Hawaii</a:t>
                      </a:r>
                    </a:p>
                  </a:txBody>
                  <a:tcPr marL="57249" marR="57249" marT="28625" marB="28625"/>
                </a:tc>
                <a:tc>
                  <a:txBody>
                    <a:bodyPr/>
                    <a:lstStyle/>
                    <a:p>
                      <a:r>
                        <a:rPr lang="en-US" sz="2000" b="1" dirty="0"/>
                        <a:t>HI, PR</a:t>
                      </a:r>
                    </a:p>
                  </a:txBody>
                  <a:tcPr marL="57249" marR="57249" marT="28625" marB="28625">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10174552"/>
                  </a:ext>
                </a:extLst>
              </a:tr>
              <a:tr h="443462">
                <a:tc>
                  <a:txBody>
                    <a:bodyPr/>
                    <a:lstStyle/>
                    <a:p>
                      <a:r>
                        <a:rPr lang="en-US" sz="2000" b="1" dirty="0"/>
                        <a:t>Chen, </a:t>
                      </a:r>
                      <a:r>
                        <a:rPr lang="en-US" sz="2000" b="1" dirty="0" err="1"/>
                        <a:t>Jianchi</a:t>
                      </a:r>
                      <a:endParaRPr lang="en-US" sz="2000" b="1" dirty="0"/>
                    </a:p>
                  </a:txBody>
                  <a:tcPr marL="57249" marR="57249" marT="28625" marB="28625">
                    <a:lnL w="12700" cap="flat" cmpd="sng" algn="ctr">
                      <a:solidFill>
                        <a:schemeClr val="tx1"/>
                      </a:solidFill>
                      <a:prstDash val="solid"/>
                      <a:round/>
                      <a:headEnd type="none" w="med" len="med"/>
                      <a:tailEnd type="none" w="med" len="med"/>
                    </a:lnL>
                  </a:tcPr>
                </a:tc>
                <a:tc>
                  <a:txBody>
                    <a:bodyPr/>
                    <a:lstStyle/>
                    <a:p>
                      <a:r>
                        <a:rPr lang="en-US" sz="2000" b="1" dirty="0"/>
                        <a:t>USDA ARS</a:t>
                      </a:r>
                    </a:p>
                  </a:txBody>
                  <a:tcPr marL="57249" marR="57249" marT="28625" marB="28625"/>
                </a:tc>
                <a:tc>
                  <a:txBody>
                    <a:bodyPr/>
                    <a:lstStyle/>
                    <a:p>
                      <a:r>
                        <a:rPr lang="en-US" sz="2000" b="1" dirty="0"/>
                        <a:t>AK, AZ, CA, NV</a:t>
                      </a:r>
                    </a:p>
                  </a:txBody>
                  <a:tcPr marL="57249" marR="57249" marT="28625" marB="28625">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88619225"/>
                  </a:ext>
                </a:extLst>
              </a:tr>
              <a:tr h="443462">
                <a:tc>
                  <a:txBody>
                    <a:bodyPr/>
                    <a:lstStyle/>
                    <a:p>
                      <a:r>
                        <a:rPr lang="en-US" sz="2000" b="1" dirty="0"/>
                        <a:t>Fletcher, Jacqueline</a:t>
                      </a:r>
                    </a:p>
                  </a:txBody>
                  <a:tcPr marL="57249" marR="57249" marT="28625" marB="28625">
                    <a:lnL w="12700" cap="flat" cmpd="sng" algn="ctr">
                      <a:solidFill>
                        <a:schemeClr val="tx1"/>
                      </a:solidFill>
                      <a:prstDash val="solid"/>
                      <a:round/>
                      <a:headEnd type="none" w="med" len="med"/>
                      <a:tailEnd type="none" w="med" len="med"/>
                    </a:lnL>
                  </a:tcPr>
                </a:tc>
                <a:tc>
                  <a:txBody>
                    <a:bodyPr/>
                    <a:lstStyle/>
                    <a:p>
                      <a:r>
                        <a:rPr lang="en-US" sz="2000" b="1" dirty="0"/>
                        <a:t>Oklahoma State University</a:t>
                      </a:r>
                    </a:p>
                  </a:txBody>
                  <a:tcPr marL="57249" marR="57249" marT="28625" marB="28625"/>
                </a:tc>
                <a:tc>
                  <a:txBody>
                    <a:bodyPr/>
                    <a:lstStyle/>
                    <a:p>
                      <a:r>
                        <a:rPr lang="en-US" sz="2000" b="1" dirty="0"/>
                        <a:t>CO, KS, NM, OK, UT</a:t>
                      </a:r>
                    </a:p>
                  </a:txBody>
                  <a:tcPr marL="57249" marR="57249" marT="28625" marB="28625">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91644648"/>
                  </a:ext>
                </a:extLst>
              </a:tr>
              <a:tr h="443462">
                <a:tc>
                  <a:txBody>
                    <a:bodyPr/>
                    <a:lstStyle/>
                    <a:p>
                      <a:r>
                        <a:rPr lang="en-US" sz="2000" b="1" dirty="0"/>
                        <a:t>Ham, Jong Hyun</a:t>
                      </a:r>
                    </a:p>
                  </a:txBody>
                  <a:tcPr marL="57249" marR="57249" marT="28625" marB="28625">
                    <a:lnL w="12700" cap="flat" cmpd="sng" algn="ctr">
                      <a:solidFill>
                        <a:schemeClr val="tx1"/>
                      </a:solidFill>
                      <a:prstDash val="solid"/>
                      <a:round/>
                      <a:headEnd type="none" w="med" len="med"/>
                      <a:tailEnd type="none" w="med" len="med"/>
                    </a:lnL>
                  </a:tcPr>
                </a:tc>
                <a:tc>
                  <a:txBody>
                    <a:bodyPr/>
                    <a:lstStyle/>
                    <a:p>
                      <a:r>
                        <a:rPr lang="en-US" sz="2000" b="1" dirty="0"/>
                        <a:t>Louisiana State University</a:t>
                      </a:r>
                    </a:p>
                  </a:txBody>
                  <a:tcPr marL="57249" marR="57249" marT="28625" marB="28625"/>
                </a:tc>
                <a:tc>
                  <a:txBody>
                    <a:bodyPr/>
                    <a:lstStyle/>
                    <a:p>
                      <a:r>
                        <a:rPr lang="en-US" sz="2000" b="1" dirty="0"/>
                        <a:t>AR, LA, MO, TX</a:t>
                      </a:r>
                    </a:p>
                  </a:txBody>
                  <a:tcPr marL="57249" marR="57249" marT="28625" marB="28625">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12683801"/>
                  </a:ext>
                </a:extLst>
              </a:tr>
              <a:tr h="443462">
                <a:tc>
                  <a:txBody>
                    <a:bodyPr/>
                    <a:lstStyle/>
                    <a:p>
                      <a:r>
                        <a:rPr lang="en-US" sz="2000" b="1" dirty="0"/>
                        <a:t>Huerta, Alejandra</a:t>
                      </a:r>
                    </a:p>
                  </a:txBody>
                  <a:tcPr marL="57249" marR="57249" marT="28625" marB="28625">
                    <a:lnL w="12700" cap="flat" cmpd="sng" algn="ctr">
                      <a:solidFill>
                        <a:schemeClr val="tx1"/>
                      </a:solidFill>
                      <a:prstDash val="solid"/>
                      <a:round/>
                      <a:headEnd type="none" w="med" len="med"/>
                      <a:tailEnd type="none" w="med" len="med"/>
                    </a:lnL>
                  </a:tcPr>
                </a:tc>
                <a:tc>
                  <a:txBody>
                    <a:bodyPr/>
                    <a:lstStyle/>
                    <a:p>
                      <a:r>
                        <a:rPr lang="en-US" sz="2000" b="1" dirty="0"/>
                        <a:t>North Carolina State University</a:t>
                      </a:r>
                    </a:p>
                  </a:txBody>
                  <a:tcPr marL="57249" marR="57249" marT="28625" marB="28625"/>
                </a:tc>
                <a:tc>
                  <a:txBody>
                    <a:bodyPr/>
                    <a:lstStyle/>
                    <a:p>
                      <a:r>
                        <a:rPr lang="en-US" sz="2000" b="1" dirty="0"/>
                        <a:t>KY, NC, SC, TN, VA, WV</a:t>
                      </a:r>
                    </a:p>
                  </a:txBody>
                  <a:tcPr marL="57249" marR="57249" marT="28625" marB="28625">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091492025"/>
                  </a:ext>
                </a:extLst>
              </a:tr>
              <a:tr h="443462">
                <a:tc>
                  <a:txBody>
                    <a:bodyPr/>
                    <a:lstStyle/>
                    <a:p>
                      <a:r>
                        <a:rPr lang="en-US" sz="2000" b="1" dirty="0"/>
                        <a:t>Jones, Jeff</a:t>
                      </a:r>
                    </a:p>
                  </a:txBody>
                  <a:tcPr marL="57249" marR="57249" marT="28625" marB="28625">
                    <a:lnL w="12700" cap="flat" cmpd="sng" algn="ctr">
                      <a:solidFill>
                        <a:schemeClr val="tx1"/>
                      </a:solidFill>
                      <a:prstDash val="solid"/>
                      <a:round/>
                      <a:headEnd type="none" w="med" len="med"/>
                      <a:tailEnd type="none" w="med" len="med"/>
                    </a:lnL>
                  </a:tcPr>
                </a:tc>
                <a:tc>
                  <a:txBody>
                    <a:bodyPr/>
                    <a:lstStyle/>
                    <a:p>
                      <a:r>
                        <a:rPr lang="en-US" sz="2000" b="1" dirty="0"/>
                        <a:t>University of Florida</a:t>
                      </a:r>
                    </a:p>
                  </a:txBody>
                  <a:tcPr marL="57249" marR="57249" marT="28625" marB="28625"/>
                </a:tc>
                <a:tc>
                  <a:txBody>
                    <a:bodyPr/>
                    <a:lstStyle/>
                    <a:p>
                      <a:pPr marL="0" marR="0" lvl="0" indent="0" algn="l" defTabSz="4206240" rtl="0" eaLnBrk="1" fontAlgn="auto" latinLnBrk="0" hangingPunct="1">
                        <a:lnSpc>
                          <a:spcPct val="100000"/>
                        </a:lnSpc>
                        <a:spcBef>
                          <a:spcPts val="0"/>
                        </a:spcBef>
                        <a:spcAft>
                          <a:spcPts val="0"/>
                        </a:spcAft>
                        <a:buClrTx/>
                        <a:buSzTx/>
                        <a:buFontTx/>
                        <a:buNone/>
                        <a:tabLst/>
                        <a:defRPr/>
                      </a:pPr>
                      <a:r>
                        <a:rPr lang="en-US" sz="2000" b="1" dirty="0"/>
                        <a:t>AL, FL, GA, MS</a:t>
                      </a:r>
                    </a:p>
                  </a:txBody>
                  <a:tcPr marL="57249" marR="57249" marT="28625" marB="28625">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209707639"/>
                  </a:ext>
                </a:extLst>
              </a:tr>
              <a:tr h="443462">
                <a:tc>
                  <a:txBody>
                    <a:bodyPr/>
                    <a:lstStyle/>
                    <a:p>
                      <a:r>
                        <a:rPr lang="en-US" sz="2000" b="1" dirty="0"/>
                        <a:t>Nikolaeva, Katya</a:t>
                      </a:r>
                    </a:p>
                  </a:txBody>
                  <a:tcPr marL="57249" marR="57249" marT="28625" marB="28625">
                    <a:lnL w="12700" cap="flat" cmpd="sng" algn="ctr">
                      <a:solidFill>
                        <a:schemeClr val="tx1"/>
                      </a:solidFill>
                      <a:prstDash val="solid"/>
                      <a:round/>
                      <a:headEnd type="none" w="med" len="med"/>
                      <a:tailEnd type="none" w="med" len="med"/>
                    </a:lnL>
                  </a:tcPr>
                </a:tc>
                <a:tc>
                  <a:txBody>
                    <a:bodyPr/>
                    <a:lstStyle/>
                    <a:p>
                      <a:r>
                        <a:rPr lang="en-US" sz="2000" b="1" dirty="0"/>
                        <a:t>Pennsylvania Department Agriculture</a:t>
                      </a:r>
                    </a:p>
                  </a:txBody>
                  <a:tcPr marL="57249" marR="57249" marT="28625" marB="28625"/>
                </a:tc>
                <a:tc>
                  <a:txBody>
                    <a:bodyPr/>
                    <a:lstStyle/>
                    <a:p>
                      <a:r>
                        <a:rPr lang="en-US" sz="2000" b="1" dirty="0"/>
                        <a:t>DC, DE, MD, NJ, </a:t>
                      </a:r>
                    </a:p>
                  </a:txBody>
                  <a:tcPr marL="57249" marR="57249" marT="28625" marB="28625">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29891789"/>
                  </a:ext>
                </a:extLst>
              </a:tr>
              <a:tr h="443462">
                <a:tc>
                  <a:txBody>
                    <a:bodyPr/>
                    <a:lstStyle/>
                    <a:p>
                      <a:r>
                        <a:rPr lang="en-US" sz="2000" b="1" dirty="0"/>
                        <a:t>Schroeder, Brenda</a:t>
                      </a:r>
                    </a:p>
                  </a:txBody>
                  <a:tcPr marL="57249" marR="57249" marT="28625" marB="28625">
                    <a:lnL w="12700" cap="flat" cmpd="sng" algn="ctr">
                      <a:solidFill>
                        <a:schemeClr val="tx1"/>
                      </a:solidFill>
                      <a:prstDash val="solid"/>
                      <a:round/>
                      <a:headEnd type="none" w="med" len="med"/>
                      <a:tailEnd type="none" w="med" len="med"/>
                    </a:lnL>
                  </a:tcPr>
                </a:tc>
                <a:tc>
                  <a:txBody>
                    <a:bodyPr/>
                    <a:lstStyle/>
                    <a:p>
                      <a:r>
                        <a:rPr lang="en-US" sz="2000" b="1" dirty="0"/>
                        <a:t>University of Idaho</a:t>
                      </a:r>
                    </a:p>
                  </a:txBody>
                  <a:tcPr marL="57249" marR="57249" marT="28625" marB="28625"/>
                </a:tc>
                <a:tc>
                  <a:txBody>
                    <a:bodyPr/>
                    <a:lstStyle/>
                    <a:p>
                      <a:r>
                        <a:rPr lang="en-US" sz="2000" b="1" dirty="0"/>
                        <a:t>ID, MT, OR, WA, WY</a:t>
                      </a:r>
                    </a:p>
                  </a:txBody>
                  <a:tcPr marL="57249" marR="57249" marT="28625" marB="28625">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65979615"/>
                  </a:ext>
                </a:extLst>
              </a:tr>
              <a:tr h="456105">
                <a:tc>
                  <a:txBody>
                    <a:bodyPr/>
                    <a:lstStyle/>
                    <a:p>
                      <a:r>
                        <a:rPr lang="en-US" sz="2000" b="1" dirty="0"/>
                        <a:t>Sundin, George</a:t>
                      </a:r>
                    </a:p>
                  </a:txBody>
                  <a:tcPr marL="57249" marR="57249" marT="28625" marB="28625">
                    <a:lnL w="12700" cap="flat" cmpd="sng" algn="ctr">
                      <a:solidFill>
                        <a:schemeClr val="tx1"/>
                      </a:solidFill>
                      <a:prstDash val="solid"/>
                      <a:round/>
                      <a:headEnd type="none" w="med" len="med"/>
                      <a:tailEnd type="none" w="med" len="med"/>
                    </a:lnL>
                  </a:tcPr>
                </a:tc>
                <a:tc>
                  <a:txBody>
                    <a:bodyPr/>
                    <a:lstStyle/>
                    <a:p>
                      <a:r>
                        <a:rPr lang="en-US" sz="2000" b="1" dirty="0"/>
                        <a:t>Michigan State University</a:t>
                      </a:r>
                    </a:p>
                  </a:txBody>
                  <a:tcPr marL="57249" marR="57249" marT="28625" marB="28625"/>
                </a:tc>
                <a:tc>
                  <a:txBody>
                    <a:bodyPr/>
                    <a:lstStyle/>
                    <a:p>
                      <a:r>
                        <a:rPr lang="en-US" sz="2000" b="1" dirty="0"/>
                        <a:t>IL, IN, MI, MN, OH, WI</a:t>
                      </a:r>
                    </a:p>
                  </a:txBody>
                  <a:tcPr marL="57249" marR="57249" marT="28625" marB="28625">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614008014"/>
                  </a:ext>
                </a:extLst>
              </a:tr>
              <a:tr h="477057">
                <a:tc>
                  <a:txBody>
                    <a:bodyPr/>
                    <a:lstStyle/>
                    <a:p>
                      <a:r>
                        <a:rPr lang="en-US" sz="2000" b="1" dirty="0"/>
                        <a:t>Triplett, Lindsay</a:t>
                      </a:r>
                    </a:p>
                  </a:txBody>
                  <a:tcPr marL="57249" marR="57249" marT="28625" marB="28625">
                    <a:lnL w="12700" cap="flat" cmpd="sng" algn="ctr">
                      <a:solidFill>
                        <a:schemeClr val="tx1"/>
                      </a:solidFill>
                      <a:prstDash val="solid"/>
                      <a:round/>
                      <a:headEnd type="none" w="med" len="med"/>
                      <a:tailEnd type="none" w="med" len="med"/>
                    </a:lnL>
                  </a:tcPr>
                </a:tc>
                <a:tc>
                  <a:txBody>
                    <a:bodyPr/>
                    <a:lstStyle/>
                    <a:p>
                      <a:r>
                        <a:rPr lang="en-US" sz="2000" b="1" dirty="0"/>
                        <a:t>Conn. </a:t>
                      </a:r>
                      <a:r>
                        <a:rPr lang="en-US" sz="2000" b="1" dirty="0" err="1"/>
                        <a:t>Agricultureal</a:t>
                      </a:r>
                      <a:r>
                        <a:rPr lang="en-US" sz="2000" b="1" dirty="0"/>
                        <a:t> Experiment  </a:t>
                      </a:r>
                      <a:r>
                        <a:rPr lang="en-US" sz="2000" b="1" dirty="0" err="1"/>
                        <a:t>Stn</a:t>
                      </a:r>
                      <a:endParaRPr lang="en-US" sz="2000" b="1" dirty="0"/>
                    </a:p>
                  </a:txBody>
                  <a:tcPr marL="57249" marR="57249" marT="28625" marB="28625"/>
                </a:tc>
                <a:tc>
                  <a:txBody>
                    <a:bodyPr/>
                    <a:lstStyle/>
                    <a:p>
                      <a:r>
                        <a:rPr lang="en-US" sz="2000" b="1" dirty="0"/>
                        <a:t>CT, MA, ME, NH, RI</a:t>
                      </a:r>
                    </a:p>
                  </a:txBody>
                  <a:tcPr marL="57249" marR="57249" marT="28625" marB="28625">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19896114"/>
                  </a:ext>
                </a:extLst>
              </a:tr>
              <a:tr h="443462">
                <a:tc>
                  <a:txBody>
                    <a:bodyPr/>
                    <a:lstStyle/>
                    <a:p>
                      <a:r>
                        <a:rPr lang="en-US" sz="2000" b="1" dirty="0" err="1"/>
                        <a:t>Vidaver</a:t>
                      </a:r>
                      <a:r>
                        <a:rPr lang="en-US" sz="2000" b="1" dirty="0"/>
                        <a:t>, Anne</a:t>
                      </a:r>
                    </a:p>
                  </a:txBody>
                  <a:tcPr marL="57249" marR="57249" marT="28625" marB="28625">
                    <a:lnL w="12700" cap="flat" cmpd="sng" algn="ctr">
                      <a:solidFill>
                        <a:schemeClr val="tx1"/>
                      </a:solidFill>
                      <a:prstDash val="solid"/>
                      <a:round/>
                      <a:headEnd type="none" w="med" len="med"/>
                      <a:tailEnd type="none" w="med" len="med"/>
                    </a:lnL>
                  </a:tcPr>
                </a:tc>
                <a:tc>
                  <a:txBody>
                    <a:bodyPr/>
                    <a:lstStyle/>
                    <a:p>
                      <a:r>
                        <a:rPr lang="en-US" sz="2000" b="1" dirty="0"/>
                        <a:t>University of Nebraska</a:t>
                      </a:r>
                    </a:p>
                  </a:txBody>
                  <a:tcPr marL="57249" marR="57249" marT="28625" marB="28625"/>
                </a:tc>
                <a:tc>
                  <a:txBody>
                    <a:bodyPr/>
                    <a:lstStyle/>
                    <a:p>
                      <a:r>
                        <a:rPr lang="en-US" sz="2000" b="1" dirty="0"/>
                        <a:t>IA, ND, NE, SD</a:t>
                      </a:r>
                    </a:p>
                  </a:txBody>
                  <a:tcPr marL="57249" marR="57249" marT="28625" marB="28625">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550944233"/>
                  </a:ext>
                </a:extLst>
              </a:tr>
              <a:tr h="110200">
                <a:tc>
                  <a:txBody>
                    <a:bodyPr/>
                    <a:lstStyle/>
                    <a:p>
                      <a:endParaRPr lang="en-US" sz="2000" b="1" dirty="0"/>
                    </a:p>
                  </a:txBody>
                  <a:tcPr marL="57249" marR="57249" marT="28625" marB="28625">
                    <a:lnL w="12700" cap="flat" cmpd="sng" algn="ctr">
                      <a:solidFill>
                        <a:schemeClr val="tx1"/>
                      </a:solidFill>
                      <a:prstDash val="solid"/>
                      <a:round/>
                      <a:headEnd type="none" w="med" len="med"/>
                      <a:tailEnd type="none" w="med" len="med"/>
                    </a:lnL>
                  </a:tcPr>
                </a:tc>
                <a:tc>
                  <a:txBody>
                    <a:bodyPr/>
                    <a:lstStyle/>
                    <a:p>
                      <a:endParaRPr lang="en-US" sz="2000" b="1" dirty="0"/>
                    </a:p>
                  </a:txBody>
                  <a:tcPr marL="57249" marR="57249" marT="28625" marB="28625"/>
                </a:tc>
                <a:tc>
                  <a:txBody>
                    <a:bodyPr/>
                    <a:lstStyle/>
                    <a:p>
                      <a:endParaRPr lang="en-US" sz="2000" b="1" dirty="0"/>
                    </a:p>
                  </a:txBody>
                  <a:tcPr marL="57249" marR="57249" marT="28625" marB="28625">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39260745"/>
                  </a:ext>
                </a:extLst>
              </a:tr>
              <a:tr h="449898">
                <a:tc>
                  <a:txBody>
                    <a:bodyPr/>
                    <a:lstStyle/>
                    <a:p>
                      <a:r>
                        <a:rPr lang="en-US" sz="2000" b="1" dirty="0"/>
                        <a:t>LaForest, Joseph</a:t>
                      </a:r>
                    </a:p>
                  </a:txBody>
                  <a:tcPr marL="57249" marR="57249" marT="28625" marB="28625">
                    <a:lnL w="12700" cap="flat" cmpd="sng" algn="ctr">
                      <a:solidFill>
                        <a:schemeClr val="tx1"/>
                      </a:solidFill>
                      <a:prstDash val="solid"/>
                      <a:round/>
                      <a:headEnd type="none" w="med" len="med"/>
                      <a:tailEnd type="none" w="med" len="med"/>
                    </a:lnL>
                  </a:tcPr>
                </a:tc>
                <a:tc>
                  <a:txBody>
                    <a:bodyPr/>
                    <a:lstStyle/>
                    <a:p>
                      <a:r>
                        <a:rPr lang="en-US" sz="2000" b="1" dirty="0"/>
                        <a:t>University of Georgia</a:t>
                      </a:r>
                    </a:p>
                  </a:txBody>
                  <a:tcPr marL="57249" marR="57249" marT="28625" marB="28625"/>
                </a:tc>
                <a:tc>
                  <a:txBody>
                    <a:bodyPr/>
                    <a:lstStyle/>
                    <a:p>
                      <a:r>
                        <a:rPr lang="en-US" sz="2000" b="1" dirty="0" err="1"/>
                        <a:t>Bugwood</a:t>
                      </a:r>
                      <a:r>
                        <a:rPr lang="en-US" sz="2000" b="1" dirty="0"/>
                        <a:t> Editor</a:t>
                      </a:r>
                    </a:p>
                  </a:txBody>
                  <a:tcPr marL="57249" marR="57249" marT="28625" marB="28625">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94273107"/>
                  </a:ext>
                </a:extLst>
              </a:tr>
              <a:tr h="449739">
                <a:tc>
                  <a:txBody>
                    <a:bodyPr/>
                    <a:lstStyle/>
                    <a:p>
                      <a:r>
                        <a:rPr lang="en-US" sz="2000" b="1" dirty="0"/>
                        <a:t>Liu, </a:t>
                      </a:r>
                      <a:r>
                        <a:rPr lang="en-US" sz="2000" b="1" dirty="0" err="1"/>
                        <a:t>Zhaowei</a:t>
                      </a:r>
                      <a:endParaRPr lang="en-US" sz="2000" b="1" dirty="0"/>
                    </a:p>
                  </a:txBody>
                  <a:tcPr marL="57249" marR="57249" marT="28625" marB="28625">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sz="2000" b="1" dirty="0"/>
                        <a:t>USDA MRP-APHIS</a:t>
                      </a:r>
                    </a:p>
                  </a:txBody>
                  <a:tcPr marL="57249" marR="57249" marT="28625" marB="28625">
                    <a:lnB w="12700" cap="flat" cmpd="sng" algn="ctr">
                      <a:solidFill>
                        <a:schemeClr val="tx1"/>
                      </a:solidFill>
                      <a:prstDash val="solid"/>
                      <a:round/>
                      <a:headEnd type="none" w="med" len="med"/>
                      <a:tailEnd type="none" w="med" len="med"/>
                    </a:lnB>
                  </a:tcPr>
                </a:tc>
                <a:tc>
                  <a:txBody>
                    <a:bodyPr/>
                    <a:lstStyle/>
                    <a:p>
                      <a:r>
                        <a:rPr lang="en-US" sz="2000" b="1" dirty="0"/>
                        <a:t>USDA APHIS Liaison</a:t>
                      </a:r>
                    </a:p>
                  </a:txBody>
                  <a:tcPr marL="57249" marR="57249" marT="28625" marB="28625">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5537505"/>
                  </a:ext>
                </a:extLst>
              </a:tr>
            </a:tbl>
          </a:graphicData>
        </a:graphic>
      </p:graphicFrame>
      <p:sp>
        <p:nvSpPr>
          <p:cNvPr id="3" name="Rectangle 2">
            <a:extLst>
              <a:ext uri="{FF2B5EF4-FFF2-40B4-BE49-F238E27FC236}">
                <a16:creationId xmlns:a16="http://schemas.microsoft.com/office/drawing/2014/main" id="{EA5DDB30-FBD9-B419-0207-DB77A1EBABA2}"/>
              </a:ext>
            </a:extLst>
          </p:cNvPr>
          <p:cNvSpPr>
            <a:spLocks noChangeArrowheads="1"/>
          </p:cNvSpPr>
          <p:nvPr/>
        </p:nvSpPr>
        <p:spPr bwMode="auto">
          <a:xfrm>
            <a:off x="3799277" y="9565482"/>
            <a:ext cx="42323657" cy="23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7249" tIns="28625" rIns="57249" bIns="28625" numCol="1" anchor="ctr" anchorCtr="0" compatLnSpc="1">
            <a:prstTxWarp prst="textNoShape">
              <a:avLst/>
            </a:prstTxWarp>
            <a:spAutoFit/>
          </a:bodyPr>
          <a:lstStyle/>
          <a:p>
            <a:endParaRPr lang="en-US" sz="1127"/>
          </a:p>
        </p:txBody>
      </p:sp>
      <p:sp>
        <p:nvSpPr>
          <p:cNvPr id="9" name="Rectangle 4">
            <a:extLst>
              <a:ext uri="{FF2B5EF4-FFF2-40B4-BE49-F238E27FC236}">
                <a16:creationId xmlns:a16="http://schemas.microsoft.com/office/drawing/2014/main" id="{1AEA8AD8-ABA0-4F10-5505-64AF9B6FD60D}"/>
              </a:ext>
            </a:extLst>
          </p:cNvPr>
          <p:cNvSpPr>
            <a:spLocks noChangeArrowheads="1"/>
          </p:cNvSpPr>
          <p:nvPr/>
        </p:nvSpPr>
        <p:spPr bwMode="auto">
          <a:xfrm>
            <a:off x="27353934" y="9425667"/>
            <a:ext cx="71296437" cy="23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7249" tIns="28625" rIns="57249" bIns="28625" numCol="1" anchor="ctr" anchorCtr="0" compatLnSpc="1">
            <a:prstTxWarp prst="textNoShape">
              <a:avLst/>
            </a:prstTxWarp>
            <a:spAutoFit/>
          </a:bodyPr>
          <a:lstStyle/>
          <a:p>
            <a:endParaRPr lang="en-US" sz="1127"/>
          </a:p>
        </p:txBody>
      </p:sp>
      <p:sp>
        <p:nvSpPr>
          <p:cNvPr id="12" name="TextBox 11">
            <a:extLst>
              <a:ext uri="{FF2B5EF4-FFF2-40B4-BE49-F238E27FC236}">
                <a16:creationId xmlns:a16="http://schemas.microsoft.com/office/drawing/2014/main" id="{E6E26F82-CC90-668D-7CD9-36F2A3018649}"/>
              </a:ext>
            </a:extLst>
          </p:cNvPr>
          <p:cNvSpPr txBox="1"/>
          <p:nvPr/>
        </p:nvSpPr>
        <p:spPr>
          <a:xfrm>
            <a:off x="16911588" y="25449634"/>
            <a:ext cx="14274987" cy="6863867"/>
          </a:xfrm>
          <a:prstGeom prst="rect">
            <a:avLst/>
          </a:prstGeom>
          <a:noFill/>
          <a:ln w="57150">
            <a:solidFill>
              <a:srgbClr val="00B050"/>
            </a:solidFill>
          </a:ln>
        </p:spPr>
        <p:txBody>
          <a:bodyPr wrap="square" rtlCol="0">
            <a:spAutoFit/>
          </a:bodyPr>
          <a:lstStyle/>
          <a:p>
            <a:pPr algn="ctr"/>
            <a:r>
              <a:rPr lang="en-US" sz="2800" b="1" dirty="0">
                <a:solidFill>
                  <a:srgbClr val="009200"/>
                </a:solidFill>
                <a:effectLst>
                  <a:outerShdw blurRad="50800" dist="38100" dir="2700000" algn="tl" rotWithShape="0">
                    <a:prstClr val="black">
                      <a:alpha val="40000"/>
                    </a:prstClr>
                  </a:outerShdw>
                </a:effectLst>
              </a:rPr>
              <a:t>Useful Links</a:t>
            </a:r>
          </a:p>
          <a:p>
            <a:pPr algn="ctr"/>
            <a:endParaRPr lang="en-US" sz="1400" b="1" dirty="0"/>
          </a:p>
          <a:p>
            <a:pPr marL="286244" indent="-286244">
              <a:buFont typeface="Arial" panose="020B0604020202020204" pitchFamily="34" charset="0"/>
              <a:buChar char="•"/>
            </a:pPr>
            <a:r>
              <a:rPr lang="en-US" sz="2800" b="1" dirty="0"/>
              <a:t>Official lists of widely prevalent plant pathogenic bacteria for each state: </a:t>
            </a:r>
            <a:r>
              <a:rPr lang="en-US" sz="2800" b="1" u="sng" dirty="0">
                <a:hlinkClick r:id="rId4"/>
              </a:rPr>
              <a:t>https://www.prevalentbacteria.org/</a:t>
            </a:r>
            <a:endParaRPr lang="en-US" sz="2800" b="1" dirty="0"/>
          </a:p>
          <a:p>
            <a:pPr marL="286244" indent="-286244">
              <a:buFont typeface="Arial" panose="020B0604020202020204" pitchFamily="34" charset="0"/>
              <a:buChar char="•"/>
            </a:pPr>
            <a:r>
              <a:rPr lang="en-US" sz="2800" b="1" dirty="0"/>
              <a:t>“</a:t>
            </a:r>
            <a:r>
              <a:rPr lang="en-US" sz="2800" b="1" dirty="0" err="1"/>
              <a:t>Bugwood</a:t>
            </a:r>
            <a:r>
              <a:rPr lang="en-US" sz="2800" b="1" dirty="0"/>
              <a:t>” Site hosted by the University of Georgia - Excel lists of all widely prevalent plant pathogens (bacteria, fungi, viruses and nematodes) by state : </a:t>
            </a:r>
            <a:r>
              <a:rPr lang="en-US" sz="2800" b="1" u="sng" dirty="0">
                <a:hlinkClick r:id="rId5"/>
              </a:rPr>
              <a:t>https://www.bugwood.org/wps.cfm</a:t>
            </a:r>
            <a:endParaRPr lang="en-US" sz="2800" b="1" dirty="0"/>
          </a:p>
          <a:p>
            <a:pPr marL="286244" indent="-286244">
              <a:buFont typeface="Arial" panose="020B0604020202020204" pitchFamily="34" charset="0"/>
              <a:buChar char="•"/>
            </a:pPr>
            <a:r>
              <a:rPr lang="en-US" sz="2800" b="1" dirty="0"/>
              <a:t>List of native and naturalized bacterial plant pathogens:</a:t>
            </a:r>
          </a:p>
          <a:p>
            <a:pPr marL="286244" indent="-286244">
              <a:buFont typeface="Arial" panose="020B0604020202020204" pitchFamily="34" charset="0"/>
              <a:buChar char="•"/>
            </a:pPr>
            <a:r>
              <a:rPr lang="en-US" sz="2800" b="1" u="sng" dirty="0">
                <a:hlinkClick r:id="rId6"/>
              </a:rPr>
              <a:t>https://www.aphis.usda.gov/aphis/ourfocus/planthealth/import-information/permits/plant-pests/330-web-lists/plant-pest-list</a:t>
            </a:r>
            <a:endParaRPr lang="en-US" sz="2800" b="1" dirty="0"/>
          </a:p>
          <a:p>
            <a:pPr marL="286244" indent="-286244">
              <a:buFont typeface="Arial" panose="020B0604020202020204" pitchFamily="34" charset="0"/>
              <a:buChar char="•"/>
            </a:pPr>
            <a:r>
              <a:rPr lang="en-US" sz="2800" b="1" dirty="0"/>
              <a:t>Lists of State Plant Health Directors </a:t>
            </a:r>
            <a:r>
              <a:rPr lang="en-US" sz="2800" b="1" u="sng" dirty="0">
                <a:hlinkClick r:id="rId7"/>
              </a:rPr>
              <a:t>https://www.aphis.usda.gov/aphis/ourfocus/planthealth/ppq-program-overview/CT_SPHD</a:t>
            </a:r>
            <a:r>
              <a:rPr lang="en-US" sz="2800" b="1" dirty="0"/>
              <a:t> </a:t>
            </a:r>
          </a:p>
          <a:p>
            <a:pPr marL="286244" indent="-286244">
              <a:buFont typeface="Arial" panose="020B0604020202020204" pitchFamily="34" charset="0"/>
              <a:buChar char="•"/>
            </a:pPr>
            <a:r>
              <a:rPr lang="en-US" sz="2800" b="1" dirty="0"/>
              <a:t>Lists of State Plant Regulatory Officials </a:t>
            </a:r>
            <a:r>
              <a:rPr lang="en-US" sz="2800" b="1" dirty="0">
                <a:hlinkClick r:id="rId8"/>
              </a:rPr>
              <a:t>https://www.nationalplantboard.org/members.html</a:t>
            </a:r>
            <a:r>
              <a:rPr lang="en-US" sz="2800" b="1" dirty="0"/>
              <a:t> </a:t>
            </a:r>
          </a:p>
          <a:p>
            <a:pPr marL="286244" indent="-286244">
              <a:buFont typeface="Arial" panose="020B0604020202020204" pitchFamily="34" charset="0"/>
              <a:buChar char="•"/>
            </a:pPr>
            <a:endParaRPr lang="en-US" sz="2003" dirty="0"/>
          </a:p>
        </p:txBody>
      </p:sp>
      <p:sp>
        <p:nvSpPr>
          <p:cNvPr id="13" name="TextBox 12">
            <a:extLst>
              <a:ext uri="{FF2B5EF4-FFF2-40B4-BE49-F238E27FC236}">
                <a16:creationId xmlns:a16="http://schemas.microsoft.com/office/drawing/2014/main" id="{E099A70A-9895-28D3-6654-8F43B119B629}"/>
              </a:ext>
            </a:extLst>
          </p:cNvPr>
          <p:cNvSpPr txBox="1"/>
          <p:nvPr/>
        </p:nvSpPr>
        <p:spPr>
          <a:xfrm>
            <a:off x="1704697" y="17994374"/>
            <a:ext cx="14274989" cy="2893100"/>
          </a:xfrm>
          <a:prstGeom prst="rect">
            <a:avLst/>
          </a:prstGeom>
          <a:noFill/>
          <a:ln w="57150">
            <a:solidFill>
              <a:srgbClr val="00B050"/>
            </a:solidFill>
          </a:ln>
        </p:spPr>
        <p:txBody>
          <a:bodyPr wrap="square" rtlCol="0">
            <a:spAutoFit/>
          </a:bodyPr>
          <a:lstStyle/>
          <a:p>
            <a:pPr algn="ctr"/>
            <a:r>
              <a:rPr lang="en-US" sz="2800" b="1" dirty="0">
                <a:solidFill>
                  <a:srgbClr val="009200"/>
                </a:solidFill>
                <a:effectLst>
                  <a:outerShdw blurRad="50800" dist="38100" dir="2700000" algn="tl" rotWithShape="0">
                    <a:prstClr val="black">
                      <a:alpha val="40000"/>
                    </a:prstClr>
                  </a:outerShdw>
                </a:effectLst>
              </a:rPr>
              <a:t>What Is a Widely Prevalent Organism?</a:t>
            </a:r>
          </a:p>
          <a:p>
            <a:pPr algn="ctr"/>
            <a:endParaRPr lang="en-US" sz="1400" b="1" dirty="0"/>
          </a:p>
          <a:p>
            <a:r>
              <a:rPr lang="en-US" sz="2800" b="1" dirty="0"/>
              <a:t>A “widely prevalent” organism is one that:</a:t>
            </a:r>
          </a:p>
          <a:p>
            <a:pPr marL="286244" indent="-286244">
              <a:buFont typeface="Arial" panose="020B0604020202020204" pitchFamily="34" charset="0"/>
              <a:buChar char="•"/>
            </a:pPr>
            <a:r>
              <a:rPr lang="en-US" sz="2800" b="1" dirty="0"/>
              <a:t>Is widely distributed in any given 5-year period in the State where the host plant(s) is grown. The organism does not have to be encountered every year at every location. </a:t>
            </a:r>
          </a:p>
          <a:p>
            <a:pPr marL="286244" indent="-286244">
              <a:buFont typeface="Arial" panose="020B0604020202020204" pitchFamily="34" charset="0"/>
              <a:buChar char="•"/>
            </a:pPr>
            <a:r>
              <a:rPr lang="en-US" sz="2800" b="1" dirty="0"/>
              <a:t>Would raise no new regulatory concerns at the State or Federal level </a:t>
            </a:r>
          </a:p>
          <a:p>
            <a:pPr marL="286244" indent="-286244">
              <a:buFont typeface="Arial" panose="020B0604020202020204" pitchFamily="34" charset="0"/>
              <a:buChar char="•"/>
            </a:pPr>
            <a:r>
              <a:rPr lang="en-US" sz="2800" b="1" dirty="0"/>
              <a:t>WP organisms include established plant pathogens. </a:t>
            </a:r>
          </a:p>
        </p:txBody>
      </p:sp>
      <p:sp>
        <p:nvSpPr>
          <p:cNvPr id="14" name="TextBox 13">
            <a:extLst>
              <a:ext uri="{FF2B5EF4-FFF2-40B4-BE49-F238E27FC236}">
                <a16:creationId xmlns:a16="http://schemas.microsoft.com/office/drawing/2014/main" id="{C00362B1-60C4-3EC3-1F0D-422447DEB39B}"/>
              </a:ext>
            </a:extLst>
          </p:cNvPr>
          <p:cNvSpPr txBox="1"/>
          <p:nvPr/>
        </p:nvSpPr>
        <p:spPr>
          <a:xfrm>
            <a:off x="1682404" y="21750787"/>
            <a:ext cx="14274989" cy="5693866"/>
          </a:xfrm>
          <a:prstGeom prst="rect">
            <a:avLst/>
          </a:prstGeom>
          <a:noFill/>
          <a:ln w="57150">
            <a:solidFill>
              <a:srgbClr val="00B050"/>
            </a:solidFill>
          </a:ln>
        </p:spPr>
        <p:txBody>
          <a:bodyPr wrap="square" rtlCol="0">
            <a:spAutoFit/>
          </a:bodyPr>
          <a:lstStyle/>
          <a:p>
            <a:pPr algn="ctr"/>
            <a:r>
              <a:rPr lang="en-US" sz="2800" b="1" dirty="0">
                <a:solidFill>
                  <a:srgbClr val="009200"/>
                </a:solidFill>
                <a:effectLst>
                  <a:outerShdw blurRad="50800" dist="38100" dir="2700000" algn="tl" rotWithShape="0">
                    <a:prstClr val="black">
                      <a:alpha val="40000"/>
                    </a:prstClr>
                  </a:outerShdw>
                </a:effectLst>
              </a:rPr>
              <a:t>Widely Prevalent List Committees of APS</a:t>
            </a:r>
          </a:p>
          <a:p>
            <a:pPr algn="ctr"/>
            <a:endParaRPr lang="en-US" sz="1400" b="1" dirty="0"/>
          </a:p>
          <a:p>
            <a:pPr marL="286244" indent="-286244">
              <a:buFont typeface="Arial" panose="020B0604020202020204" pitchFamily="34" charset="0"/>
              <a:buChar char="•"/>
            </a:pPr>
            <a:r>
              <a:rPr lang="en-US" sz="2800" b="1" dirty="0"/>
              <a:t>WP Committees consist primarily of individuals from universities and USDA-ARS</a:t>
            </a:r>
          </a:p>
          <a:p>
            <a:pPr marL="286244" indent="-286244">
              <a:buFont typeface="Arial" panose="020B0604020202020204" pitchFamily="34" charset="0"/>
              <a:buChar char="•"/>
            </a:pPr>
            <a:r>
              <a:rPr lang="en-US" sz="2800" b="1" dirty="0"/>
              <a:t>State plant regulatory agencies participate in some committees as well (Bacteria and Nematodes)</a:t>
            </a:r>
          </a:p>
          <a:p>
            <a:pPr marL="286244" indent="-286244">
              <a:buFont typeface="Arial" panose="020B0604020202020204" pitchFamily="34" charset="0"/>
              <a:buChar char="•"/>
            </a:pPr>
            <a:r>
              <a:rPr lang="en-US" sz="2800" b="1" dirty="0"/>
              <a:t>State plant regulatory officials may nominate representatives:</a:t>
            </a:r>
          </a:p>
          <a:p>
            <a:pPr marL="572488" lvl="1" indent="-286244">
              <a:buFont typeface="Arial" panose="020B0604020202020204" pitchFamily="34" charset="0"/>
              <a:buChar char="•"/>
            </a:pPr>
            <a:r>
              <a:rPr lang="en-US" sz="2800" b="1" dirty="0"/>
              <a:t>Cooperative extension plant pathologists at state agricultural universities</a:t>
            </a:r>
          </a:p>
          <a:p>
            <a:pPr marL="572488" lvl="1" indent="-286244">
              <a:buFont typeface="Arial" panose="020B0604020202020204" pitchFamily="34" charset="0"/>
              <a:buChar char="•"/>
            </a:pPr>
            <a:r>
              <a:rPr lang="en-US" sz="2800" b="1" dirty="0"/>
              <a:t>USDA-ARS research plant pathologists</a:t>
            </a:r>
          </a:p>
          <a:p>
            <a:pPr marL="572488" lvl="1" indent="-286244">
              <a:buFont typeface="Arial" panose="020B0604020202020204" pitchFamily="34" charset="0"/>
              <a:buChar char="•"/>
            </a:pPr>
            <a:r>
              <a:rPr lang="en-US" sz="2800" b="1" dirty="0"/>
              <a:t>State plant pathologists</a:t>
            </a:r>
          </a:p>
          <a:p>
            <a:pPr marL="286244" indent="-286244">
              <a:buFont typeface="Arial" panose="020B0604020202020204" pitchFamily="34" charset="0"/>
              <a:buChar char="•"/>
            </a:pPr>
            <a:r>
              <a:rPr lang="en-US" sz="2800" b="1" dirty="0"/>
              <a:t>APS WP Committees also support APS Annual Meeting sessions related to their pathogen group, in part by assisting with travel support for APS-nonmember speakers</a:t>
            </a:r>
          </a:p>
          <a:p>
            <a:pPr marL="286244" indent="-286244">
              <a:buFont typeface="Arial" panose="020B0604020202020204" pitchFamily="34" charset="0"/>
              <a:buChar char="•"/>
            </a:pPr>
            <a:r>
              <a:rPr lang="en-US" sz="2800" b="1" dirty="0"/>
              <a:t>Interested in the WP Bacteria Committee?  Contact the Regional coordinator for your state (see Table)!</a:t>
            </a:r>
          </a:p>
        </p:txBody>
      </p:sp>
      <p:sp>
        <p:nvSpPr>
          <p:cNvPr id="17" name="TextBox 16">
            <a:extLst>
              <a:ext uri="{FF2B5EF4-FFF2-40B4-BE49-F238E27FC236}">
                <a16:creationId xmlns:a16="http://schemas.microsoft.com/office/drawing/2014/main" id="{109CCFFC-4553-27E9-8A1D-8C587EE4AE07}"/>
              </a:ext>
            </a:extLst>
          </p:cNvPr>
          <p:cNvSpPr txBox="1"/>
          <p:nvPr/>
        </p:nvSpPr>
        <p:spPr>
          <a:xfrm>
            <a:off x="1660111" y="28311281"/>
            <a:ext cx="14274989" cy="4185761"/>
          </a:xfrm>
          <a:prstGeom prst="rect">
            <a:avLst/>
          </a:prstGeom>
          <a:noFill/>
          <a:ln w="57150">
            <a:solidFill>
              <a:srgbClr val="00B050"/>
            </a:solidFill>
          </a:ln>
        </p:spPr>
        <p:txBody>
          <a:bodyPr wrap="square" rtlCol="0">
            <a:spAutoFit/>
          </a:bodyPr>
          <a:lstStyle/>
          <a:p>
            <a:pPr algn="ctr"/>
            <a:r>
              <a:rPr lang="en-US" sz="2800" b="1" dirty="0">
                <a:solidFill>
                  <a:srgbClr val="009200"/>
                </a:solidFill>
                <a:effectLst>
                  <a:outerShdw blurRad="50800" dist="38100" dir="2700000" algn="tl" rotWithShape="0">
                    <a:prstClr val="black">
                      <a:alpha val="40000"/>
                    </a:prstClr>
                  </a:outerShdw>
                </a:effectLst>
              </a:rPr>
              <a:t>How do the WP Committees Maintain and Update the Lists?</a:t>
            </a:r>
          </a:p>
          <a:p>
            <a:pPr algn="ctr"/>
            <a:endParaRPr lang="en-US" sz="1400" b="1" dirty="0"/>
          </a:p>
          <a:p>
            <a:pPr marL="286244" indent="-286244" algn="just">
              <a:buFont typeface="Arial" panose="020B0604020202020204" pitchFamily="34" charset="0"/>
              <a:buChar char="•"/>
            </a:pPr>
            <a:r>
              <a:rPr lang="en-US" sz="2800" b="1" dirty="0"/>
              <a:t>The committees review the lists for accuracy and update them as pests are reported in new locations or as taxonomic revisions lead to pathogen re-classification or name changes</a:t>
            </a:r>
          </a:p>
          <a:p>
            <a:pPr marL="286244" indent="-286244" algn="just">
              <a:buFont typeface="Arial" panose="020B0604020202020204" pitchFamily="34" charset="0"/>
              <a:buChar char="•"/>
            </a:pPr>
            <a:r>
              <a:rPr lang="en-US" sz="2800" b="1" dirty="0"/>
              <a:t>Regional coordinators work in collaboration with plant pathology personnel designated by the State Department of Agriculture in each state</a:t>
            </a:r>
          </a:p>
          <a:p>
            <a:pPr marL="286244" indent="-286244" algn="just">
              <a:buFont typeface="Arial" panose="020B0604020202020204" pitchFamily="34" charset="0"/>
              <a:buChar char="•"/>
            </a:pPr>
            <a:r>
              <a:rPr lang="en-US" sz="2800" b="1" dirty="0"/>
              <a:t>Databases are updated periodically by APS and SON regional coordinators</a:t>
            </a:r>
          </a:p>
          <a:p>
            <a:pPr marL="286244" indent="-286244" algn="just">
              <a:buFont typeface="Arial" panose="020B0604020202020204" pitchFamily="34" charset="0"/>
              <a:buChar char="•"/>
            </a:pPr>
            <a:r>
              <a:rPr lang="en-US" sz="2800" b="1" dirty="0"/>
              <a:t>Occasionally, states may request assistance from neighboring states if the required expertise is unavailable locally</a:t>
            </a:r>
          </a:p>
        </p:txBody>
      </p:sp>
      <p:sp>
        <p:nvSpPr>
          <p:cNvPr id="19" name="TextBox 18">
            <a:extLst>
              <a:ext uri="{FF2B5EF4-FFF2-40B4-BE49-F238E27FC236}">
                <a16:creationId xmlns:a16="http://schemas.microsoft.com/office/drawing/2014/main" id="{81EE7677-C1E8-9D75-D8E4-53F9FD25C40D}"/>
              </a:ext>
            </a:extLst>
          </p:cNvPr>
          <p:cNvSpPr txBox="1"/>
          <p:nvPr/>
        </p:nvSpPr>
        <p:spPr>
          <a:xfrm>
            <a:off x="1704698" y="33309293"/>
            <a:ext cx="14230402" cy="3323987"/>
          </a:xfrm>
          <a:prstGeom prst="rect">
            <a:avLst/>
          </a:prstGeom>
          <a:noFill/>
          <a:ln w="57150">
            <a:solidFill>
              <a:srgbClr val="00B050"/>
            </a:solidFill>
          </a:ln>
        </p:spPr>
        <p:txBody>
          <a:bodyPr wrap="square" rtlCol="0">
            <a:spAutoFit/>
          </a:bodyPr>
          <a:lstStyle/>
          <a:p>
            <a:pPr algn="ctr"/>
            <a:r>
              <a:rPr lang="en-US" sz="2800" b="1" dirty="0">
                <a:solidFill>
                  <a:srgbClr val="009200"/>
                </a:solidFill>
                <a:effectLst>
                  <a:outerShdw blurRad="50800" dist="38100" dir="2700000" algn="tl" rotWithShape="0">
                    <a:prstClr val="black">
                      <a:alpha val="40000"/>
                    </a:prstClr>
                  </a:outerShdw>
                </a:effectLst>
              </a:rPr>
              <a:t>Considerations for Using the Lists</a:t>
            </a:r>
          </a:p>
          <a:p>
            <a:pPr algn="ctr"/>
            <a:endParaRPr lang="en-US" sz="1400" dirty="0"/>
          </a:p>
          <a:p>
            <a:pPr marL="286244" indent="-286244" algn="just">
              <a:buFont typeface="Arial" panose="020B0604020202020204" pitchFamily="34" charset="0"/>
              <a:buChar char="•"/>
            </a:pPr>
            <a:r>
              <a:rPr lang="en-US" sz="2800" b="1" dirty="0"/>
              <a:t>The lists are not necessarily conclusive nor complete, and thus, should not be used as a source of information for legal purposes</a:t>
            </a:r>
          </a:p>
          <a:p>
            <a:pPr marL="286244" indent="-286244" algn="just">
              <a:buFont typeface="Arial" panose="020B0604020202020204" pitchFamily="34" charset="0"/>
              <a:buChar char="•"/>
            </a:pPr>
            <a:r>
              <a:rPr lang="en-US" sz="2800" b="1" dirty="0"/>
              <a:t>Widely prevalent plant pathogens may be added or deleted as scientific expertise on distribution of an organism, taxonomic status, and other conditions change over time</a:t>
            </a:r>
          </a:p>
          <a:p>
            <a:pPr marL="286244" indent="-286244" algn="just">
              <a:buFont typeface="Arial" panose="020B0604020202020204" pitchFamily="34" charset="0"/>
              <a:buChar char="•"/>
            </a:pPr>
            <a:r>
              <a:rPr lang="en-US" sz="2800" b="1" dirty="0"/>
              <a:t>Organisms on widely prevalent lists are generally not listed in APHIS’s regulated plant pest list – that is, they are not quarantine pests</a:t>
            </a:r>
          </a:p>
        </p:txBody>
      </p:sp>
      <p:sp>
        <p:nvSpPr>
          <p:cNvPr id="23" name="Rectangle 6">
            <a:extLst>
              <a:ext uri="{FF2B5EF4-FFF2-40B4-BE49-F238E27FC236}">
                <a16:creationId xmlns:a16="http://schemas.microsoft.com/office/drawing/2014/main" id="{F12EA45C-F769-7F3A-50A9-93B981921406}"/>
              </a:ext>
            </a:extLst>
          </p:cNvPr>
          <p:cNvSpPr>
            <a:spLocks noChangeArrowheads="1"/>
          </p:cNvSpPr>
          <p:nvPr/>
        </p:nvSpPr>
        <p:spPr bwMode="auto">
          <a:xfrm>
            <a:off x="20109479" y="29961282"/>
            <a:ext cx="79185779" cy="23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7249" tIns="28625" rIns="57249" bIns="28625" numCol="1" anchor="ctr" anchorCtr="0" compatLnSpc="1">
            <a:prstTxWarp prst="textNoShape">
              <a:avLst/>
            </a:prstTxWarp>
            <a:spAutoFit/>
          </a:bodyPr>
          <a:lstStyle/>
          <a:p>
            <a:endParaRPr lang="en-US" sz="1127"/>
          </a:p>
        </p:txBody>
      </p:sp>
      <p:sp>
        <p:nvSpPr>
          <p:cNvPr id="25" name="Rectangle 8">
            <a:extLst>
              <a:ext uri="{FF2B5EF4-FFF2-40B4-BE49-F238E27FC236}">
                <a16:creationId xmlns:a16="http://schemas.microsoft.com/office/drawing/2014/main" id="{5155D25A-6DB0-BF88-8BBF-CF533F16B4C5}"/>
              </a:ext>
            </a:extLst>
          </p:cNvPr>
          <p:cNvSpPr>
            <a:spLocks noChangeArrowheads="1"/>
          </p:cNvSpPr>
          <p:nvPr/>
        </p:nvSpPr>
        <p:spPr bwMode="auto">
          <a:xfrm>
            <a:off x="25907348" y="29964756"/>
            <a:ext cx="77380753" cy="23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7249" tIns="28625" rIns="57249" bIns="28625" numCol="1" anchor="ctr" anchorCtr="0" compatLnSpc="1">
            <a:prstTxWarp prst="textNoShape">
              <a:avLst/>
            </a:prstTxWarp>
            <a:spAutoFit/>
          </a:bodyPr>
          <a:lstStyle/>
          <a:p>
            <a:endParaRPr lang="en-US" sz="1127"/>
          </a:p>
        </p:txBody>
      </p:sp>
      <p:pic>
        <p:nvPicPr>
          <p:cNvPr id="5" name="Picture 4" descr="The American Phytopathological Society">
            <a:extLst>
              <a:ext uri="{FF2B5EF4-FFF2-40B4-BE49-F238E27FC236}">
                <a16:creationId xmlns:a16="http://schemas.microsoft.com/office/drawing/2014/main" id="{136E57CD-FEA3-BBC9-E222-9E7451B45AF4}"/>
              </a:ext>
            </a:extLst>
          </p:cNvPr>
          <p:cNvPicPr>
            <a:picLocks noChangeAspect="1" noChangeArrowheads="1"/>
          </p:cNvPicPr>
          <p:nvPr/>
        </p:nvPicPr>
        <p:blipFill>
          <a:blip r:embed="rId9" r:link="rId10">
            <a:extLst>
              <a:ext uri="{28A0092B-C50C-407E-A947-70E740481C1C}">
                <a14:useLocalDpi xmlns:a14="http://schemas.microsoft.com/office/drawing/2010/main" val="0"/>
              </a:ext>
            </a:extLst>
          </a:blip>
          <a:srcRect/>
          <a:stretch>
            <a:fillRect/>
          </a:stretch>
        </p:blipFill>
        <p:spPr bwMode="auto">
          <a:xfrm>
            <a:off x="1282371" y="779444"/>
            <a:ext cx="3056618" cy="287023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USDA Animal and Plant Health Inspection Service (@USDA_APHIS ...">
            <a:extLst>
              <a:ext uri="{FF2B5EF4-FFF2-40B4-BE49-F238E27FC236}">
                <a16:creationId xmlns:a16="http://schemas.microsoft.com/office/drawing/2014/main" id="{8D40E2D3-F6A2-7232-1C1C-28845ED3CE4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898603" y="941560"/>
            <a:ext cx="3408474" cy="32079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0A42680-C40D-96C5-52CD-1148F6F86754}"/>
              </a:ext>
            </a:extLst>
          </p:cNvPr>
          <p:cNvPicPr>
            <a:picLocks noChangeAspect="1"/>
          </p:cNvPicPr>
          <p:nvPr/>
        </p:nvPicPr>
        <p:blipFill>
          <a:blip r:embed="rId12"/>
          <a:srcRect l="18865" t="51219" r="18109" b="5913"/>
          <a:stretch>
            <a:fillRect/>
          </a:stretch>
        </p:blipFill>
        <p:spPr>
          <a:xfrm>
            <a:off x="19053210" y="18334788"/>
            <a:ext cx="10454496" cy="6394552"/>
          </a:xfrm>
          <a:prstGeom prst="rect">
            <a:avLst/>
          </a:prstGeom>
        </p:spPr>
      </p:pic>
      <p:sp>
        <p:nvSpPr>
          <p:cNvPr id="15" name="TextBox 14">
            <a:extLst>
              <a:ext uri="{FF2B5EF4-FFF2-40B4-BE49-F238E27FC236}">
                <a16:creationId xmlns:a16="http://schemas.microsoft.com/office/drawing/2014/main" id="{9B6A3903-C79B-C4EF-F1C4-02341ABD8C90}"/>
              </a:ext>
            </a:extLst>
          </p:cNvPr>
          <p:cNvSpPr txBox="1"/>
          <p:nvPr/>
        </p:nvSpPr>
        <p:spPr>
          <a:xfrm>
            <a:off x="16911588" y="12539651"/>
            <a:ext cx="14180976" cy="12187952"/>
          </a:xfrm>
          <a:prstGeom prst="rect">
            <a:avLst/>
          </a:prstGeom>
          <a:noFill/>
          <a:ln w="57150">
            <a:solidFill>
              <a:srgbClr val="00B050"/>
            </a:solidFill>
          </a:ln>
        </p:spPr>
        <p:txBody>
          <a:bodyPr wrap="square">
            <a:spAutoFit/>
          </a:bodyPr>
          <a:lstStyle/>
          <a:p>
            <a:pPr algn="ctr"/>
            <a:r>
              <a:rPr lang="en-US" sz="2800" b="1" dirty="0">
                <a:solidFill>
                  <a:srgbClr val="009200"/>
                </a:solidFill>
                <a:effectLst>
                  <a:outerShdw blurRad="50800" dist="38100" dir="2700000" algn="tl" rotWithShape="0">
                    <a:prstClr val="black">
                      <a:alpha val="40000"/>
                    </a:prstClr>
                  </a:outerShdw>
                </a:effectLst>
                <a:latin typeface="Century Gothic" panose="020B0502020202020204" pitchFamily="34" charset="0"/>
              </a:rPr>
              <a:t>Example WPB Entry With WP State Distribution Map</a:t>
            </a:r>
          </a:p>
          <a:p>
            <a:pPr algn="ctr"/>
            <a:r>
              <a:rPr lang="en-US" sz="2000" dirty="0">
                <a:effectLst>
                  <a:outerShdw blurRad="50800" dist="38100" dir="2700000" algn="tl" rotWithShape="0">
                    <a:prstClr val="black">
                      <a:alpha val="40000"/>
                    </a:prstClr>
                  </a:outerShdw>
                </a:effectLst>
                <a:latin typeface="Century Gothic" panose="020B0502020202020204" pitchFamily="34" charset="0"/>
              </a:rPr>
              <a:t>https://</a:t>
            </a:r>
            <a:r>
              <a:rPr lang="en-US" sz="2000" dirty="0" err="1">
                <a:effectLst>
                  <a:outerShdw blurRad="50800" dist="38100" dir="2700000" algn="tl" rotWithShape="0">
                    <a:prstClr val="black">
                      <a:alpha val="40000"/>
                    </a:prstClr>
                  </a:outerShdw>
                </a:effectLst>
                <a:latin typeface="Century Gothic" panose="020B0502020202020204" pitchFamily="34" charset="0"/>
              </a:rPr>
              <a:t>www.prevalentbacteria.org</a:t>
            </a:r>
            <a:r>
              <a:rPr lang="en-US" sz="2000" dirty="0">
                <a:effectLst>
                  <a:outerShdw blurRad="50800" dist="38100" dir="2700000" algn="tl" rotWithShape="0">
                    <a:prstClr val="black">
                      <a:alpha val="40000"/>
                    </a:prstClr>
                  </a:outerShdw>
                </a:effectLst>
                <a:latin typeface="Century Gothic" panose="020B0502020202020204" pitchFamily="34" charset="0"/>
              </a:rPr>
              <a:t>/</a:t>
            </a:r>
            <a:r>
              <a:rPr lang="en-US" sz="2000" dirty="0" err="1">
                <a:effectLst>
                  <a:outerShdw blurRad="50800" dist="38100" dir="2700000" algn="tl" rotWithShape="0">
                    <a:prstClr val="black">
                      <a:alpha val="40000"/>
                    </a:prstClr>
                  </a:outerShdw>
                </a:effectLst>
                <a:latin typeface="Century Gothic" panose="020B0502020202020204" pitchFamily="34" charset="0"/>
              </a:rPr>
              <a:t>subject.cfm?id</a:t>
            </a:r>
            <a:r>
              <a:rPr lang="en-US" sz="2000" dirty="0">
                <a:effectLst>
                  <a:outerShdw blurRad="50800" dist="38100" dir="2700000" algn="tl" rotWithShape="0">
                    <a:prstClr val="black">
                      <a:alpha val="40000"/>
                    </a:prstClr>
                  </a:outerShdw>
                </a:effectLst>
                <a:latin typeface="Century Gothic" panose="020B0502020202020204" pitchFamily="34" charset="0"/>
              </a:rPr>
              <a:t>=11076</a:t>
            </a:r>
          </a:p>
          <a:p>
            <a:pPr algn="l">
              <a:buNone/>
            </a:pPr>
            <a:endParaRPr lang="en-US" sz="3600" i="1" dirty="0">
              <a:solidFill>
                <a:srgbClr val="212529"/>
              </a:solidFill>
              <a:latin typeface="-apple-system"/>
            </a:endParaRPr>
          </a:p>
          <a:p>
            <a:pPr algn="l">
              <a:buNone/>
            </a:pPr>
            <a:r>
              <a:rPr lang="en-US" sz="3200" b="0" i="1" u="none" strike="noStrike" dirty="0" err="1">
                <a:solidFill>
                  <a:srgbClr val="212529"/>
                </a:solidFill>
                <a:effectLst/>
                <a:latin typeface="-apple-system"/>
              </a:rPr>
              <a:t>Dickeya</a:t>
            </a:r>
            <a:r>
              <a:rPr lang="en-US" sz="3200" b="0" i="1" u="none" strike="noStrike" dirty="0">
                <a:solidFill>
                  <a:srgbClr val="212529"/>
                </a:solidFill>
                <a:effectLst/>
                <a:latin typeface="-apple-system"/>
              </a:rPr>
              <a:t> </a:t>
            </a:r>
            <a:r>
              <a:rPr lang="en-US" sz="3200" b="0" i="1" u="none" strike="noStrike" dirty="0" err="1">
                <a:solidFill>
                  <a:srgbClr val="212529"/>
                </a:solidFill>
                <a:effectLst/>
                <a:latin typeface="-apple-system"/>
              </a:rPr>
              <a:t>chrysanthemi</a:t>
            </a:r>
            <a:r>
              <a:rPr lang="en-US" sz="3200" b="0" i="0" u="none" strike="noStrike" dirty="0">
                <a:solidFill>
                  <a:srgbClr val="212529"/>
                </a:solidFill>
                <a:effectLst/>
                <a:latin typeface="-apple-system"/>
              </a:rPr>
              <a:t> (Burkholder et al. 1953) Samson et al. 2005</a:t>
            </a:r>
            <a:endParaRPr lang="en-US" sz="2400" b="1" dirty="0">
              <a:solidFill>
                <a:srgbClr val="212529"/>
              </a:solidFill>
              <a:latin typeface="-apple-system"/>
            </a:endParaRPr>
          </a:p>
          <a:p>
            <a:pPr lvl="1"/>
            <a:r>
              <a:rPr lang="en-US" sz="2400" b="1" i="0" u="none" strike="noStrike" dirty="0">
                <a:solidFill>
                  <a:srgbClr val="212529"/>
                </a:solidFill>
                <a:effectLst/>
                <a:latin typeface="-apple-system"/>
              </a:rPr>
              <a:t>English Common Name(s):</a:t>
            </a:r>
            <a:r>
              <a:rPr lang="en-US" sz="2400" b="0" i="0" u="none" strike="noStrike" dirty="0">
                <a:solidFill>
                  <a:srgbClr val="212529"/>
                </a:solidFill>
                <a:effectLst/>
                <a:latin typeface="-apple-system"/>
              </a:rPr>
              <a:t> bacteria wilt and soft rot; bacteria soft rot</a:t>
            </a:r>
          </a:p>
          <a:p>
            <a:pPr lvl="1"/>
            <a:r>
              <a:rPr lang="en-US" sz="2400" b="1" i="0" u="none" strike="noStrike" dirty="0">
                <a:solidFill>
                  <a:srgbClr val="212529"/>
                </a:solidFill>
                <a:effectLst/>
                <a:latin typeface="-apple-system"/>
              </a:rPr>
              <a:t>Taxonomic Rank:</a:t>
            </a:r>
            <a:br>
              <a:rPr lang="en-US" sz="2400" dirty="0"/>
            </a:br>
            <a:r>
              <a:rPr lang="en-US" sz="2400" b="0" i="0" u="none" strike="noStrike" dirty="0">
                <a:solidFill>
                  <a:srgbClr val="212529"/>
                </a:solidFill>
                <a:effectLst/>
                <a:latin typeface="-apple-system"/>
              </a:rPr>
              <a:t> </a:t>
            </a:r>
            <a:r>
              <a:rPr lang="en-US" sz="2400" b="1" i="0" u="none" strike="noStrike" dirty="0">
                <a:solidFill>
                  <a:srgbClr val="212529"/>
                </a:solidFill>
                <a:effectLst/>
                <a:latin typeface="-apple-system"/>
              </a:rPr>
              <a:t>Domain</a:t>
            </a:r>
            <a:r>
              <a:rPr lang="en-US" sz="2400" b="0" i="0" u="none" strike="noStrike" dirty="0">
                <a:solidFill>
                  <a:srgbClr val="212529"/>
                </a:solidFill>
                <a:effectLst/>
                <a:latin typeface="-apple-system"/>
              </a:rPr>
              <a:t>: Bacteria </a:t>
            </a:r>
            <a:br>
              <a:rPr lang="en-US" sz="2400" dirty="0"/>
            </a:br>
            <a:r>
              <a:rPr lang="en-US" sz="2400" b="0" i="0" u="none" strike="noStrike" dirty="0">
                <a:solidFill>
                  <a:srgbClr val="212529"/>
                </a:solidFill>
                <a:effectLst/>
                <a:latin typeface="-apple-system"/>
              </a:rPr>
              <a:t> </a:t>
            </a:r>
            <a:r>
              <a:rPr lang="en-US" sz="2400" b="1" i="0" u="none" strike="noStrike" dirty="0">
                <a:solidFill>
                  <a:srgbClr val="212529"/>
                </a:solidFill>
                <a:effectLst/>
                <a:latin typeface="-apple-system"/>
              </a:rPr>
              <a:t>Phylum</a:t>
            </a:r>
            <a:r>
              <a:rPr lang="en-US" sz="2400" b="0" i="0" u="none" strike="noStrike" dirty="0">
                <a:solidFill>
                  <a:srgbClr val="212529"/>
                </a:solidFill>
                <a:effectLst/>
                <a:latin typeface="-apple-system"/>
              </a:rPr>
              <a:t>: Proteobacteria (</a:t>
            </a:r>
            <a:r>
              <a:rPr lang="en-US" sz="2400" b="0" i="0" u="none" strike="noStrike" dirty="0" err="1">
                <a:solidFill>
                  <a:srgbClr val="212529"/>
                </a:solidFill>
                <a:effectLst/>
                <a:latin typeface="-apple-system"/>
              </a:rPr>
              <a:t>Pseudomonadota</a:t>
            </a:r>
            <a:r>
              <a:rPr lang="en-US" sz="2400" b="0" i="0" u="none" strike="noStrike" dirty="0">
                <a:solidFill>
                  <a:srgbClr val="212529"/>
                </a:solidFill>
                <a:effectLst/>
                <a:latin typeface="-apple-system"/>
              </a:rPr>
              <a:t>)</a:t>
            </a:r>
            <a:br>
              <a:rPr lang="en-US" sz="2400" dirty="0"/>
            </a:br>
            <a:r>
              <a:rPr lang="en-US" sz="2400" b="0" i="0" u="none" strike="noStrike" dirty="0">
                <a:solidFill>
                  <a:srgbClr val="212529"/>
                </a:solidFill>
                <a:effectLst/>
                <a:latin typeface="-apple-system"/>
              </a:rPr>
              <a:t> </a:t>
            </a:r>
            <a:r>
              <a:rPr lang="en-US" sz="2400" b="1" i="0" u="none" strike="noStrike" dirty="0">
                <a:solidFill>
                  <a:srgbClr val="212529"/>
                </a:solidFill>
                <a:effectLst/>
                <a:latin typeface="-apple-system"/>
              </a:rPr>
              <a:t>Class</a:t>
            </a:r>
            <a:r>
              <a:rPr lang="en-US" sz="2400" b="0" i="0" u="none" strike="noStrike" dirty="0">
                <a:solidFill>
                  <a:srgbClr val="212529"/>
                </a:solidFill>
                <a:effectLst/>
                <a:latin typeface="-apple-system"/>
              </a:rPr>
              <a:t>: Gammaproteobacteria </a:t>
            </a:r>
            <a:br>
              <a:rPr lang="en-US" sz="2400" dirty="0"/>
            </a:br>
            <a:r>
              <a:rPr lang="en-US" sz="2400" b="0" i="0" u="none" strike="noStrike" dirty="0">
                <a:solidFill>
                  <a:srgbClr val="212529"/>
                </a:solidFill>
                <a:effectLst/>
                <a:latin typeface="-apple-system"/>
              </a:rPr>
              <a:t> </a:t>
            </a:r>
            <a:r>
              <a:rPr lang="en-US" sz="2400" b="1" i="0" u="none" strike="noStrike" dirty="0">
                <a:solidFill>
                  <a:srgbClr val="212529"/>
                </a:solidFill>
                <a:effectLst/>
                <a:latin typeface="-apple-system"/>
              </a:rPr>
              <a:t>Order</a:t>
            </a:r>
            <a:r>
              <a:rPr lang="en-US" sz="2400" b="0" i="0" u="none" strike="noStrike" dirty="0">
                <a:solidFill>
                  <a:srgbClr val="212529"/>
                </a:solidFill>
                <a:effectLst/>
                <a:latin typeface="-apple-system"/>
              </a:rPr>
              <a:t>: </a:t>
            </a:r>
            <a:r>
              <a:rPr lang="en-US" sz="2400" b="0" i="0" u="none" strike="noStrike" dirty="0" err="1">
                <a:solidFill>
                  <a:srgbClr val="212529"/>
                </a:solidFill>
                <a:effectLst/>
                <a:latin typeface="-apple-system"/>
              </a:rPr>
              <a:t>Enterobacteriales</a:t>
            </a:r>
            <a:r>
              <a:rPr lang="en-US" sz="2400" b="0" i="0" u="none" strike="noStrike" dirty="0">
                <a:solidFill>
                  <a:srgbClr val="212529"/>
                </a:solidFill>
                <a:effectLst/>
                <a:latin typeface="-apple-system"/>
              </a:rPr>
              <a:t> </a:t>
            </a:r>
            <a:br>
              <a:rPr lang="en-US" sz="2400" dirty="0"/>
            </a:br>
            <a:r>
              <a:rPr lang="en-US" sz="2400" b="0" i="0" u="none" strike="noStrike" dirty="0">
                <a:solidFill>
                  <a:srgbClr val="212529"/>
                </a:solidFill>
                <a:effectLst/>
                <a:latin typeface="-apple-system"/>
              </a:rPr>
              <a:t> </a:t>
            </a:r>
            <a:r>
              <a:rPr lang="en-US" sz="2400" b="1" i="0" u="none" strike="noStrike" dirty="0">
                <a:solidFill>
                  <a:srgbClr val="212529"/>
                </a:solidFill>
                <a:effectLst/>
                <a:latin typeface="-apple-system"/>
              </a:rPr>
              <a:t>Family</a:t>
            </a:r>
            <a:r>
              <a:rPr lang="en-US" sz="2400" b="0" i="0" u="none" strike="noStrike" dirty="0">
                <a:solidFill>
                  <a:srgbClr val="212529"/>
                </a:solidFill>
                <a:effectLst/>
                <a:latin typeface="-apple-system"/>
              </a:rPr>
              <a:t>: Enterobacteriaceae </a:t>
            </a:r>
            <a:br>
              <a:rPr lang="en-US" sz="2400" dirty="0"/>
            </a:br>
            <a:r>
              <a:rPr lang="en-US" sz="2400" b="0" i="0" u="none" strike="noStrike" dirty="0">
                <a:solidFill>
                  <a:srgbClr val="212529"/>
                </a:solidFill>
                <a:effectLst/>
                <a:latin typeface="-apple-system"/>
              </a:rPr>
              <a:t> </a:t>
            </a:r>
            <a:r>
              <a:rPr lang="en-US" sz="2400" b="1" i="0" u="none" strike="noStrike" dirty="0">
                <a:solidFill>
                  <a:srgbClr val="212529"/>
                </a:solidFill>
                <a:effectLst/>
                <a:latin typeface="-apple-system"/>
              </a:rPr>
              <a:t>Genus</a:t>
            </a:r>
            <a:r>
              <a:rPr lang="en-US" sz="2400" b="0" i="0" u="none" strike="noStrike" dirty="0">
                <a:solidFill>
                  <a:srgbClr val="212529"/>
                </a:solidFill>
                <a:effectLst/>
                <a:latin typeface="-apple-system"/>
              </a:rPr>
              <a:t>: </a:t>
            </a:r>
            <a:r>
              <a:rPr lang="en-US" sz="2400" b="0" i="0" u="none" strike="noStrike" dirty="0" err="1">
                <a:solidFill>
                  <a:srgbClr val="212529"/>
                </a:solidFill>
                <a:effectLst/>
                <a:latin typeface="-apple-system"/>
              </a:rPr>
              <a:t>Dickeya</a:t>
            </a:r>
            <a:r>
              <a:rPr lang="en-US" sz="2400" b="0" i="0" u="none" strike="noStrike" dirty="0">
                <a:solidFill>
                  <a:srgbClr val="212529"/>
                </a:solidFill>
                <a:effectLst/>
                <a:latin typeface="-apple-system"/>
              </a:rPr>
              <a:t> </a:t>
            </a:r>
          </a:p>
          <a:p>
            <a:pPr lvl="1"/>
            <a:r>
              <a:rPr lang="en-US" sz="2400" b="0" i="0" u="none" strike="noStrike" dirty="0">
                <a:solidFill>
                  <a:srgbClr val="212529"/>
                </a:solidFill>
                <a:effectLst/>
                <a:latin typeface="-apple-system"/>
              </a:rPr>
              <a:t>Synonym(s): </a:t>
            </a:r>
          </a:p>
          <a:p>
            <a:pPr lvl="1">
              <a:buFont typeface="Arial" panose="020B0604020202020204" pitchFamily="34" charset="0"/>
              <a:buChar char="•"/>
            </a:pPr>
            <a:r>
              <a:rPr lang="en-US" sz="2400" b="0" i="1" u="none" strike="noStrike" dirty="0">
                <a:solidFill>
                  <a:srgbClr val="212529"/>
                </a:solidFill>
                <a:effectLst/>
                <a:latin typeface="-apple-system"/>
              </a:rPr>
              <a:t>Erwinia </a:t>
            </a:r>
            <a:r>
              <a:rPr lang="en-US" sz="2400" b="0" i="1" u="none" strike="noStrike" dirty="0" err="1">
                <a:solidFill>
                  <a:srgbClr val="212529"/>
                </a:solidFill>
                <a:effectLst/>
                <a:latin typeface="-apple-system"/>
              </a:rPr>
              <a:t>chrysanthemi</a:t>
            </a:r>
            <a:r>
              <a:rPr lang="en-US" sz="2400" dirty="0">
                <a:solidFill>
                  <a:srgbClr val="212529"/>
                </a:solidFill>
                <a:latin typeface="-apple-system"/>
              </a:rPr>
              <a:t>; </a:t>
            </a:r>
            <a:r>
              <a:rPr lang="en-US" sz="2400" b="0" i="1" u="none" strike="noStrike" dirty="0">
                <a:solidFill>
                  <a:srgbClr val="212529"/>
                </a:solidFill>
                <a:effectLst/>
                <a:latin typeface="-apple-system"/>
              </a:rPr>
              <a:t>Erwinia </a:t>
            </a:r>
            <a:r>
              <a:rPr lang="en-US" sz="2400" b="0" i="1" u="none" strike="noStrike" dirty="0" err="1">
                <a:solidFill>
                  <a:srgbClr val="212529"/>
                </a:solidFill>
                <a:effectLst/>
                <a:latin typeface="-apple-system"/>
              </a:rPr>
              <a:t>chrysanthemi</a:t>
            </a:r>
            <a:r>
              <a:rPr lang="en-US" sz="2400" b="0" i="1" u="none" strike="noStrike" dirty="0">
                <a:solidFill>
                  <a:srgbClr val="212529"/>
                </a:solidFill>
                <a:effectLst/>
                <a:latin typeface="-apple-system"/>
              </a:rPr>
              <a:t> Pineapple Strain</a:t>
            </a:r>
            <a:r>
              <a:rPr lang="en-US" sz="2400" dirty="0">
                <a:solidFill>
                  <a:srgbClr val="212529"/>
                </a:solidFill>
                <a:latin typeface="-apple-system"/>
              </a:rPr>
              <a:t>; </a:t>
            </a:r>
            <a:r>
              <a:rPr lang="en-US" sz="2400" b="0" i="1" u="none" strike="noStrike" dirty="0">
                <a:solidFill>
                  <a:srgbClr val="212529"/>
                </a:solidFill>
                <a:effectLst/>
                <a:latin typeface="-apple-system"/>
              </a:rPr>
              <a:t>Erwinia </a:t>
            </a:r>
            <a:r>
              <a:rPr lang="en-US" sz="2400" b="0" i="1" u="none" strike="noStrike" dirty="0" err="1">
                <a:solidFill>
                  <a:srgbClr val="212529"/>
                </a:solidFill>
                <a:effectLst/>
                <a:latin typeface="-apple-system"/>
              </a:rPr>
              <a:t>carotovora</a:t>
            </a:r>
            <a:r>
              <a:rPr lang="en-US" sz="2400" b="0" i="1" u="none" strike="noStrike" dirty="0">
                <a:solidFill>
                  <a:srgbClr val="212529"/>
                </a:solidFill>
                <a:effectLst/>
                <a:latin typeface="-apple-system"/>
              </a:rPr>
              <a:t> var. </a:t>
            </a:r>
            <a:r>
              <a:rPr lang="en-US" sz="2400" b="0" i="1" u="none" strike="noStrike" dirty="0" err="1">
                <a:solidFill>
                  <a:srgbClr val="212529"/>
                </a:solidFill>
                <a:effectLst/>
                <a:latin typeface="-apple-system"/>
              </a:rPr>
              <a:t>chrysanthemi</a:t>
            </a:r>
            <a:r>
              <a:rPr lang="en-US" sz="2400" dirty="0">
                <a:solidFill>
                  <a:srgbClr val="212529"/>
                </a:solidFill>
                <a:latin typeface="-apple-system"/>
              </a:rPr>
              <a:t>; </a:t>
            </a:r>
            <a:r>
              <a:rPr lang="en-US" sz="2400" b="0" i="1" u="none" strike="noStrike" dirty="0" err="1">
                <a:solidFill>
                  <a:srgbClr val="212529"/>
                </a:solidFill>
                <a:effectLst/>
                <a:latin typeface="-apple-system"/>
              </a:rPr>
              <a:t>Pectobacterium</a:t>
            </a:r>
            <a:r>
              <a:rPr lang="en-US" sz="2400" b="0" i="1" u="none" strike="noStrike" dirty="0">
                <a:solidFill>
                  <a:srgbClr val="212529"/>
                </a:solidFill>
                <a:effectLst/>
                <a:latin typeface="-apple-system"/>
              </a:rPr>
              <a:t> </a:t>
            </a:r>
            <a:r>
              <a:rPr lang="en-US" sz="2400" b="0" i="1" u="none" strike="noStrike" dirty="0" err="1">
                <a:solidFill>
                  <a:srgbClr val="212529"/>
                </a:solidFill>
                <a:effectLst/>
                <a:latin typeface="-apple-system"/>
              </a:rPr>
              <a:t>chrysanthemi</a:t>
            </a:r>
            <a:r>
              <a:rPr lang="en-US" sz="2400" i="1" dirty="0">
                <a:solidFill>
                  <a:srgbClr val="212529"/>
                </a:solidFill>
                <a:latin typeface="-apple-system"/>
              </a:rPr>
              <a:t>; </a:t>
            </a:r>
            <a:r>
              <a:rPr lang="en-US" sz="2400" b="0" i="1" u="none" strike="noStrike" dirty="0" err="1">
                <a:solidFill>
                  <a:srgbClr val="212529"/>
                </a:solidFill>
                <a:effectLst/>
                <a:latin typeface="-apple-system"/>
              </a:rPr>
              <a:t>Pectobacterium</a:t>
            </a:r>
            <a:r>
              <a:rPr lang="en-US" sz="2400" b="0" i="1" u="none" strike="noStrike" dirty="0">
                <a:solidFill>
                  <a:srgbClr val="212529"/>
                </a:solidFill>
                <a:effectLst/>
                <a:latin typeface="-apple-system"/>
              </a:rPr>
              <a:t> </a:t>
            </a:r>
            <a:r>
              <a:rPr lang="en-US" sz="2400" b="0" i="1" u="none" strike="noStrike" dirty="0" err="1">
                <a:solidFill>
                  <a:srgbClr val="212529"/>
                </a:solidFill>
                <a:effectLst/>
                <a:latin typeface="-apple-system"/>
              </a:rPr>
              <a:t>carotovorum</a:t>
            </a:r>
            <a:r>
              <a:rPr lang="en-US" sz="2400" b="0" i="1" u="none" strike="noStrike" dirty="0">
                <a:solidFill>
                  <a:srgbClr val="212529"/>
                </a:solidFill>
                <a:effectLst/>
                <a:latin typeface="-apple-system"/>
              </a:rPr>
              <a:t> var. </a:t>
            </a:r>
            <a:r>
              <a:rPr lang="en-US" sz="2400" b="0" i="1" u="none" strike="noStrike" dirty="0" err="1">
                <a:solidFill>
                  <a:srgbClr val="212529"/>
                </a:solidFill>
                <a:effectLst/>
                <a:latin typeface="-apple-system"/>
              </a:rPr>
              <a:t>chrysanthemi</a:t>
            </a:r>
            <a:endParaRPr lang="en-US" sz="2400" b="0" i="1" u="none" strike="noStrike" dirty="0">
              <a:solidFill>
                <a:srgbClr val="212529"/>
              </a:solidFill>
              <a:effectLst/>
              <a:latin typeface="-apple-system"/>
            </a:endParaRPr>
          </a:p>
          <a:p>
            <a:pPr lvl="1"/>
            <a:endParaRPr lang="en-US" sz="2400" b="0" i="1" u="none" strike="noStrike" dirty="0">
              <a:solidFill>
                <a:srgbClr val="212529"/>
              </a:solidFill>
              <a:effectLst/>
              <a:latin typeface="-apple-system"/>
            </a:endParaRPr>
          </a:p>
          <a:p>
            <a:pPr algn="l">
              <a:buFont typeface="Arial" panose="020B0604020202020204" pitchFamily="34" charset="0"/>
              <a:buChar char="•"/>
            </a:pPr>
            <a:endParaRPr lang="en-US" sz="2400" i="1" dirty="0">
              <a:solidFill>
                <a:srgbClr val="212529"/>
              </a:solidFill>
              <a:latin typeface="-apple-system"/>
            </a:endParaRPr>
          </a:p>
          <a:p>
            <a:pPr algn="l">
              <a:buFont typeface="Arial" panose="020B0604020202020204" pitchFamily="34" charset="0"/>
              <a:buChar char="•"/>
            </a:pPr>
            <a:endParaRPr lang="en-US" sz="2400" i="1" dirty="0">
              <a:solidFill>
                <a:srgbClr val="212529"/>
              </a:solidFill>
              <a:latin typeface="-apple-system"/>
            </a:endParaRPr>
          </a:p>
          <a:p>
            <a:pPr algn="l">
              <a:buFont typeface="Arial" panose="020B0604020202020204" pitchFamily="34" charset="0"/>
              <a:buChar char="•"/>
            </a:pPr>
            <a:endParaRPr lang="en-US" sz="2400" i="1" dirty="0">
              <a:solidFill>
                <a:srgbClr val="212529"/>
              </a:solidFill>
              <a:latin typeface="-apple-system"/>
            </a:endParaRPr>
          </a:p>
          <a:p>
            <a:pPr algn="l">
              <a:buFont typeface="Arial" panose="020B0604020202020204" pitchFamily="34" charset="0"/>
              <a:buChar char="•"/>
            </a:pPr>
            <a:endParaRPr lang="en-US" sz="2400" i="1" dirty="0">
              <a:solidFill>
                <a:srgbClr val="212529"/>
              </a:solidFill>
              <a:latin typeface="-apple-system"/>
            </a:endParaRPr>
          </a:p>
          <a:p>
            <a:pPr algn="l">
              <a:buFont typeface="Arial" panose="020B0604020202020204" pitchFamily="34" charset="0"/>
              <a:buChar char="•"/>
            </a:pPr>
            <a:endParaRPr lang="en-US" sz="2400" b="0" i="1" u="none" strike="noStrike" dirty="0">
              <a:solidFill>
                <a:srgbClr val="212529"/>
              </a:solidFill>
              <a:effectLst/>
              <a:latin typeface="-apple-system"/>
            </a:endParaRPr>
          </a:p>
          <a:p>
            <a:pPr algn="l">
              <a:buFont typeface="Arial" panose="020B0604020202020204" pitchFamily="34" charset="0"/>
              <a:buChar char="•"/>
            </a:pPr>
            <a:endParaRPr lang="en-US" sz="2400" i="1" dirty="0">
              <a:solidFill>
                <a:srgbClr val="212529"/>
              </a:solidFill>
              <a:latin typeface="-apple-system"/>
            </a:endParaRPr>
          </a:p>
          <a:p>
            <a:pPr algn="l">
              <a:buFont typeface="Arial" panose="020B0604020202020204" pitchFamily="34" charset="0"/>
              <a:buChar char="•"/>
            </a:pPr>
            <a:endParaRPr lang="en-US" sz="2400" b="0" i="1" u="none" strike="noStrike" dirty="0">
              <a:solidFill>
                <a:srgbClr val="212529"/>
              </a:solidFill>
              <a:effectLst/>
              <a:latin typeface="-apple-system"/>
            </a:endParaRPr>
          </a:p>
          <a:p>
            <a:pPr algn="l">
              <a:buFont typeface="Arial" panose="020B0604020202020204" pitchFamily="34" charset="0"/>
              <a:buChar char="•"/>
            </a:pPr>
            <a:endParaRPr lang="en-US" sz="2400" i="1" dirty="0">
              <a:solidFill>
                <a:srgbClr val="212529"/>
              </a:solidFill>
              <a:latin typeface="-apple-system"/>
            </a:endParaRPr>
          </a:p>
          <a:p>
            <a:pPr algn="l">
              <a:buFont typeface="Arial" panose="020B0604020202020204" pitchFamily="34" charset="0"/>
              <a:buChar char="•"/>
            </a:pPr>
            <a:endParaRPr lang="en-US" sz="2400" b="0" i="1" u="none" strike="noStrike" dirty="0">
              <a:solidFill>
                <a:srgbClr val="212529"/>
              </a:solidFill>
              <a:effectLst/>
              <a:latin typeface="-apple-system"/>
            </a:endParaRPr>
          </a:p>
          <a:p>
            <a:pPr algn="l">
              <a:buFont typeface="Arial" panose="020B0604020202020204" pitchFamily="34" charset="0"/>
              <a:buChar char="•"/>
            </a:pPr>
            <a:endParaRPr lang="en-US" sz="2400" i="1" dirty="0">
              <a:solidFill>
                <a:srgbClr val="212529"/>
              </a:solidFill>
              <a:latin typeface="-apple-system"/>
            </a:endParaRPr>
          </a:p>
          <a:p>
            <a:pPr algn="l">
              <a:buFont typeface="Arial" panose="020B0604020202020204" pitchFamily="34" charset="0"/>
              <a:buChar char="•"/>
            </a:pPr>
            <a:endParaRPr lang="en-US" sz="2400" b="0" i="1" u="none" strike="noStrike" dirty="0">
              <a:solidFill>
                <a:srgbClr val="212529"/>
              </a:solidFill>
              <a:effectLst/>
              <a:latin typeface="-apple-system"/>
            </a:endParaRPr>
          </a:p>
          <a:p>
            <a:pPr algn="l">
              <a:buFont typeface="Arial" panose="020B0604020202020204" pitchFamily="34" charset="0"/>
              <a:buChar char="•"/>
            </a:pPr>
            <a:endParaRPr lang="en-US" sz="2400" i="1" dirty="0">
              <a:solidFill>
                <a:srgbClr val="212529"/>
              </a:solidFill>
              <a:latin typeface="-apple-system"/>
            </a:endParaRPr>
          </a:p>
          <a:p>
            <a:pPr algn="l">
              <a:buFont typeface="Arial" panose="020B0604020202020204" pitchFamily="34" charset="0"/>
              <a:buChar char="•"/>
            </a:pPr>
            <a:endParaRPr lang="en-US" sz="2400" b="0" i="1" u="none" strike="noStrike" dirty="0">
              <a:solidFill>
                <a:srgbClr val="212529"/>
              </a:solidFill>
              <a:effectLst/>
              <a:latin typeface="-apple-system"/>
            </a:endParaRPr>
          </a:p>
          <a:p>
            <a:pPr algn="l">
              <a:buFont typeface="Arial" panose="020B0604020202020204" pitchFamily="34" charset="0"/>
              <a:buChar char="•"/>
            </a:pPr>
            <a:endParaRPr lang="en-US" sz="2400" i="1" dirty="0">
              <a:solidFill>
                <a:srgbClr val="212529"/>
              </a:solidFill>
              <a:latin typeface="-apple-system"/>
            </a:endParaRPr>
          </a:p>
          <a:p>
            <a:pPr algn="l">
              <a:buFont typeface="Arial" panose="020B0604020202020204" pitchFamily="34" charset="0"/>
              <a:buChar char="•"/>
            </a:pPr>
            <a:endParaRPr lang="en-US" sz="2400" b="0" i="0" u="none" strike="noStrike" dirty="0">
              <a:solidFill>
                <a:srgbClr val="212529"/>
              </a:solidFill>
              <a:effectLst/>
              <a:latin typeface="-apple-system"/>
            </a:endParaRPr>
          </a:p>
          <a:p>
            <a:pPr algn="l">
              <a:buNone/>
            </a:pPr>
            <a:endParaRPr lang="en-US" b="0" i="0" u="none" strike="noStrike" dirty="0">
              <a:solidFill>
                <a:srgbClr val="212529"/>
              </a:solidFill>
              <a:effectLst/>
              <a:latin typeface="-apple-system"/>
            </a:endParaRPr>
          </a:p>
        </p:txBody>
      </p:sp>
    </p:spTree>
    <p:extLst>
      <p:ext uri="{BB962C8B-B14F-4D97-AF65-F5344CB8AC3E}">
        <p14:creationId xmlns:p14="http://schemas.microsoft.com/office/powerpoint/2010/main" val="82675261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1625</TotalTime>
  <Words>1243</Words>
  <Application>Microsoft Macintosh PowerPoint</Application>
  <PresentationFormat>Custom</PresentationFormat>
  <Paragraphs>116</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-apple-system</vt:lpstr>
      <vt:lpstr>Aptos</vt:lpstr>
      <vt:lpstr>Aptos Display</vt:lpstr>
      <vt:lpstr>Arial</vt:lpstr>
      <vt:lpstr>Century Gothic</vt:lpstr>
      <vt:lpstr>Office Theme</vt:lpstr>
      <vt:lpstr>Widely Prevalent Bacteria of the United States:   APS–USDA Collaboration Expediting Permitting Efforts of APHIS PPQ and State Plant Regulatory Officials  v Jacqueline Fletcher, Jong Hyun Ham, Joseph LaForest, Ekaterina Nikolaeva, Brenda Schroeder, Lindsay Triplett, and Anne Vidaver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Fletcher, Jacqueline</dc:creator>
  <cp:lastModifiedBy>Fletcher, Jacqueline</cp:lastModifiedBy>
  <cp:revision>12</cp:revision>
  <dcterms:created xsi:type="dcterms:W3CDTF">2025-07-09T17:04:53Z</dcterms:created>
  <dcterms:modified xsi:type="dcterms:W3CDTF">2025-07-18T15:26:31Z</dcterms:modified>
</cp:coreProperties>
</file>